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56" r:id="rId2"/>
    <p:sldId id="279" r:id="rId3"/>
    <p:sldId id="257" r:id="rId4"/>
    <p:sldId id="269" r:id="rId5"/>
    <p:sldId id="272" r:id="rId6"/>
    <p:sldId id="264" r:id="rId7"/>
    <p:sldId id="274" r:id="rId8"/>
    <p:sldId id="265" r:id="rId9"/>
    <p:sldId id="261" r:id="rId10"/>
    <p:sldId id="266" r:id="rId11"/>
    <p:sldId id="267" r:id="rId12"/>
    <p:sldId id="275" r:id="rId13"/>
    <p:sldId id="273" r:id="rId14"/>
    <p:sldId id="260" r:id="rId15"/>
    <p:sldId id="259" r:id="rId16"/>
    <p:sldId id="276" r:id="rId17"/>
    <p:sldId id="280"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897290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pPr/>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538285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pPr/>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2557371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pPr/>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46259B-8396-46CD-AD42-FDEDA89DA278}"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69267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pPr/>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170739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008460-8B2F-4AAA-A4E2-10730069204C}" type="datetimeFigureOut">
              <a:rPr lang="en-US" smtClean="0"/>
              <a:pPr/>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15094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008460-8B2F-4AAA-A4E2-10730069204C}" type="datetimeFigureOut">
              <a:rPr lang="en-US" smtClean="0"/>
              <a:pPr/>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781603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953964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40048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0986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08460-8B2F-4AAA-A4E2-10730069204C}"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246606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08460-8B2F-4AAA-A4E2-10730069204C}"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01338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08460-8B2F-4AAA-A4E2-10730069204C}" type="datetimeFigureOut">
              <a:rPr lang="en-US" smtClean="0"/>
              <a:t>6/17/2022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66297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08460-8B2F-4AAA-A4E2-10730069204C}" type="datetimeFigureOut">
              <a:rPr lang="en-US" smtClean="0"/>
              <a:t>6/17/2022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176631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8460-8B2F-4AAA-A4E2-10730069204C}" type="datetimeFigureOut">
              <a:rPr lang="en-US" smtClean="0"/>
              <a:t>6/17/2022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360482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713618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911576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008460-8B2F-4AAA-A4E2-10730069204C}" type="datetimeFigureOut">
              <a:rPr lang="en-US" smtClean="0"/>
              <a:pPr/>
              <a:t>6/17/2022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733750350"/>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067" name="Rectangle 2058">
            <a:extLst>
              <a:ext uri="{FF2B5EF4-FFF2-40B4-BE49-F238E27FC236}">
                <a16:creationId xmlns:a16="http://schemas.microsoft.com/office/drawing/2014/main" id="{1A9C6F4C-E2B1-401A-9F75-112785334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504277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549CF760-6695-E7F3-2FEB-B60D82227C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0" r="4510" b="2"/>
          <a:stretch/>
        </p:blipFill>
        <p:spPr bwMode="auto">
          <a:xfrm>
            <a:off x="1125199" y="1126062"/>
            <a:ext cx="2475988" cy="2668345"/>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68" name="Rectangle 2060">
            <a:extLst>
              <a:ext uri="{FF2B5EF4-FFF2-40B4-BE49-F238E27FC236}">
                <a16:creationId xmlns:a16="http://schemas.microsoft.com/office/drawing/2014/main" id="{DD06DDA2-B638-41F1-8F1F-5D3BDC087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2054" y="1126062"/>
            <a:ext cx="2070472" cy="15260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9" name="Rectangle 2062">
            <a:extLst>
              <a:ext uri="{FF2B5EF4-FFF2-40B4-BE49-F238E27FC236}">
                <a16:creationId xmlns:a16="http://schemas.microsoft.com/office/drawing/2014/main" id="{766B510B-606E-4806-9403-D4AB889DF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5199" y="3952923"/>
            <a:ext cx="2475988" cy="163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Customer Segmentation of a Brazilian e-commerce business | by Lars  Tinnefeld | MLearning.ai | Medium">
            <a:extLst>
              <a:ext uri="{FF2B5EF4-FFF2-40B4-BE49-F238E27FC236}">
                <a16:creationId xmlns:a16="http://schemas.microsoft.com/office/drawing/2014/main" id="{5E229358-EA8D-C015-E1D3-79263DCD88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59" r="23672" b="-3"/>
          <a:stretch/>
        </p:blipFill>
        <p:spPr bwMode="auto">
          <a:xfrm>
            <a:off x="3762055" y="2812941"/>
            <a:ext cx="2053208" cy="27777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Map&#10;&#10;Description automatically generated">
            <a:extLst>
              <a:ext uri="{FF2B5EF4-FFF2-40B4-BE49-F238E27FC236}">
                <a16:creationId xmlns:a16="http://schemas.microsoft.com/office/drawing/2014/main" id="{AA818BB2-4302-DF42-AE95-1855112966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850" y="4076684"/>
            <a:ext cx="1059257" cy="1428766"/>
          </a:xfrm>
          <a:prstGeom prst="rect">
            <a:avLst/>
          </a:prstGeom>
        </p:spPr>
      </p:pic>
      <p:pic>
        <p:nvPicPr>
          <p:cNvPr id="50" name="Picture 49" descr="Diagram&#10;&#10;Description automatically generated">
            <a:extLst>
              <a:ext uri="{FF2B5EF4-FFF2-40B4-BE49-F238E27FC236}">
                <a16:creationId xmlns:a16="http://schemas.microsoft.com/office/drawing/2014/main" id="{058427D4-3590-A984-5760-612B961128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3057" y="1126063"/>
            <a:ext cx="2099470" cy="1455212"/>
          </a:xfrm>
          <a:prstGeom prst="rect">
            <a:avLst/>
          </a:prstGeom>
        </p:spPr>
      </p:pic>
    </p:spTree>
    <p:extLst>
      <p:ext uri="{BB962C8B-B14F-4D97-AF65-F5344CB8AC3E}">
        <p14:creationId xmlns:p14="http://schemas.microsoft.com/office/powerpoint/2010/main" val="2964532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051C-31E5-46A6-CD2B-55B669F70896}"/>
              </a:ext>
            </a:extLst>
          </p:cNvPr>
          <p:cNvSpPr>
            <a:spLocks noGrp="1"/>
          </p:cNvSpPr>
          <p:nvPr>
            <p:ph type="title"/>
          </p:nvPr>
        </p:nvSpPr>
        <p:spPr>
          <a:xfrm>
            <a:off x="722356" y="195626"/>
            <a:ext cx="9076329" cy="1064277"/>
          </a:xfrm>
        </p:spPr>
        <p:txBody>
          <a:bodyPr>
            <a:normAutofit/>
          </a:bodyPr>
          <a:lstStyle/>
          <a:p>
            <a:pPr algn="l"/>
            <a:r>
              <a:rPr lang="en-US" dirty="0"/>
              <a:t>Price Distribution</a:t>
            </a:r>
          </a:p>
        </p:txBody>
      </p:sp>
      <p:sp>
        <p:nvSpPr>
          <p:cNvPr id="7" name="TextBox 6">
            <a:extLst>
              <a:ext uri="{FF2B5EF4-FFF2-40B4-BE49-F238E27FC236}">
                <a16:creationId xmlns:a16="http://schemas.microsoft.com/office/drawing/2014/main" id="{CFACECFF-6944-AB98-0515-5752A7E8F278}"/>
              </a:ext>
            </a:extLst>
          </p:cNvPr>
          <p:cNvSpPr txBox="1"/>
          <p:nvPr/>
        </p:nvSpPr>
        <p:spPr>
          <a:xfrm>
            <a:off x="6803571" y="872519"/>
            <a:ext cx="3733800" cy="369332"/>
          </a:xfrm>
          <a:prstGeom prst="rect">
            <a:avLst/>
          </a:prstGeom>
          <a:noFill/>
        </p:spPr>
        <p:txBody>
          <a:bodyPr wrap="square">
            <a:spAutoFit/>
          </a:bodyPr>
          <a:lstStyle/>
          <a:p>
            <a:r>
              <a:rPr lang="en-US" b="0" i="0">
                <a:solidFill>
                  <a:srgbClr val="292929"/>
                </a:solidFill>
                <a:effectLst/>
                <a:latin typeface="charter"/>
              </a:rPr>
              <a:t>right skewed price distribution</a:t>
            </a:r>
            <a:endParaRPr lang="en-US" dirty="0"/>
          </a:p>
        </p:txBody>
      </p:sp>
      <p:pic>
        <p:nvPicPr>
          <p:cNvPr id="26" name="Picture 25" descr="Graphical user interface, application&#10;&#10;Description automatically generated">
            <a:extLst>
              <a:ext uri="{FF2B5EF4-FFF2-40B4-BE49-F238E27FC236}">
                <a16:creationId xmlns:a16="http://schemas.microsoft.com/office/drawing/2014/main" id="{CF07AB4A-5E45-EDF1-A36A-3401A012B52D}"/>
              </a:ext>
            </a:extLst>
          </p:cNvPr>
          <p:cNvPicPr>
            <a:picLocks noChangeAspect="1"/>
          </p:cNvPicPr>
          <p:nvPr/>
        </p:nvPicPr>
        <p:blipFill rotWithShape="1">
          <a:blip r:embed="rId2">
            <a:extLst>
              <a:ext uri="{28A0092B-C50C-407E-A947-70E740481C1C}">
                <a14:useLocalDpi xmlns:a14="http://schemas.microsoft.com/office/drawing/2010/main" val="0"/>
              </a:ext>
            </a:extLst>
          </a:blip>
          <a:srcRect l="22233" t="30292" r="5535" b="34127"/>
          <a:stretch/>
        </p:blipFill>
        <p:spPr>
          <a:xfrm>
            <a:off x="834435" y="1390307"/>
            <a:ext cx="8070571" cy="2187149"/>
          </a:xfrm>
          <a:prstGeom prst="rect">
            <a:avLst/>
          </a:prstGeom>
        </p:spPr>
      </p:pic>
      <p:sp>
        <p:nvSpPr>
          <p:cNvPr id="28" name="TextBox 27">
            <a:extLst>
              <a:ext uri="{FF2B5EF4-FFF2-40B4-BE49-F238E27FC236}">
                <a16:creationId xmlns:a16="http://schemas.microsoft.com/office/drawing/2014/main" id="{EBD5FFD0-0AD6-D7BE-2BDC-123C83B8AA07}"/>
              </a:ext>
            </a:extLst>
          </p:cNvPr>
          <p:cNvSpPr txBox="1"/>
          <p:nvPr/>
        </p:nvSpPr>
        <p:spPr>
          <a:xfrm>
            <a:off x="834435" y="4113865"/>
            <a:ext cx="10462215" cy="707886"/>
          </a:xfrm>
          <a:prstGeom prst="rect">
            <a:avLst/>
          </a:prstGeom>
          <a:noFill/>
        </p:spPr>
        <p:txBody>
          <a:bodyPr wrap="square">
            <a:spAutoFit/>
          </a:bodyPr>
          <a:lstStyle/>
          <a:p>
            <a:r>
              <a:rPr lang="en-US" sz="4000" dirty="0"/>
              <a:t>Sales</a:t>
            </a:r>
          </a:p>
        </p:txBody>
      </p:sp>
      <p:sp>
        <p:nvSpPr>
          <p:cNvPr id="29" name="TextBox 28">
            <a:extLst>
              <a:ext uri="{FF2B5EF4-FFF2-40B4-BE49-F238E27FC236}">
                <a16:creationId xmlns:a16="http://schemas.microsoft.com/office/drawing/2014/main" id="{F01E74A4-3605-287C-0186-01E4934C7A23}"/>
              </a:ext>
            </a:extLst>
          </p:cNvPr>
          <p:cNvSpPr txBox="1"/>
          <p:nvPr/>
        </p:nvSpPr>
        <p:spPr>
          <a:xfrm>
            <a:off x="8905006" y="3131455"/>
            <a:ext cx="3017881" cy="461665"/>
          </a:xfrm>
          <a:prstGeom prst="rect">
            <a:avLst/>
          </a:prstGeom>
          <a:noFill/>
        </p:spPr>
        <p:txBody>
          <a:bodyPr wrap="square">
            <a:spAutoFit/>
          </a:bodyPr>
          <a:lstStyle/>
          <a:p>
            <a:r>
              <a:rPr lang="en-US" sz="2400" dirty="0">
                <a:solidFill>
                  <a:schemeClr val="tx1">
                    <a:lumMod val="75000"/>
                  </a:schemeClr>
                </a:solidFill>
              </a:rPr>
              <a:t>Loss Leader Strategy</a:t>
            </a:r>
            <a:endParaRPr lang="en-US" sz="2400" b="0" i="0" dirty="0">
              <a:solidFill>
                <a:schemeClr val="tx1">
                  <a:lumMod val="75000"/>
                </a:schemeClr>
              </a:solidFill>
              <a:effectLst/>
            </a:endParaRPr>
          </a:p>
        </p:txBody>
      </p:sp>
      <p:graphicFrame>
        <p:nvGraphicFramePr>
          <p:cNvPr id="3" name="Table 3">
            <a:extLst>
              <a:ext uri="{FF2B5EF4-FFF2-40B4-BE49-F238E27FC236}">
                <a16:creationId xmlns:a16="http://schemas.microsoft.com/office/drawing/2014/main" id="{23B69535-A1E7-1415-4AFA-5EDA631201FB}"/>
              </a:ext>
            </a:extLst>
          </p:cNvPr>
          <p:cNvGraphicFramePr>
            <a:graphicFrameLocks noGrp="1"/>
          </p:cNvGraphicFramePr>
          <p:nvPr>
            <p:extLst>
              <p:ext uri="{D42A27DB-BD31-4B8C-83A1-F6EECF244321}">
                <p14:modId xmlns:p14="http://schemas.microsoft.com/office/powerpoint/2010/main" val="3687559379"/>
              </p:ext>
            </p:extLst>
          </p:nvPr>
        </p:nvGraphicFramePr>
        <p:xfrm>
          <a:off x="908050" y="4853080"/>
          <a:ext cx="8128000" cy="1478280"/>
        </p:xfrm>
        <a:graphic>
          <a:graphicData uri="http://schemas.openxmlformats.org/drawingml/2006/table">
            <a:tbl>
              <a:tblPr firstRow="1" bandRow="1">
                <a:effectLst>
                  <a:outerShdw blurRad="50800" dist="50800" dir="5400000" algn="ctr" rotWithShape="0">
                    <a:srgbClr val="000000">
                      <a:alpha val="37000"/>
                    </a:srgbClr>
                  </a:outerShdw>
                </a:effectLst>
                <a:tableStyleId>{5C22544A-7EE6-4342-B048-85BDC9FD1C3A}</a:tableStyleId>
              </a:tblPr>
              <a:tblGrid>
                <a:gridCol w="4064000">
                  <a:extLst>
                    <a:ext uri="{9D8B030D-6E8A-4147-A177-3AD203B41FA5}">
                      <a16:colId xmlns:a16="http://schemas.microsoft.com/office/drawing/2014/main" val="227534751"/>
                    </a:ext>
                  </a:extLst>
                </a:gridCol>
                <a:gridCol w="4064000">
                  <a:extLst>
                    <a:ext uri="{9D8B030D-6E8A-4147-A177-3AD203B41FA5}">
                      <a16:colId xmlns:a16="http://schemas.microsoft.com/office/drawing/2014/main" val="4040698284"/>
                    </a:ext>
                  </a:extLst>
                </a:gridCol>
              </a:tblGrid>
              <a:tr h="0">
                <a:tc>
                  <a:txBody>
                    <a:bodyPr/>
                    <a:lstStyle/>
                    <a:p>
                      <a:r>
                        <a:rPr lang="en-US" dirty="0">
                          <a:solidFill>
                            <a:schemeClr val="tx1">
                              <a:lumMod val="85000"/>
                            </a:schemeClr>
                          </a:solidFill>
                        </a:rPr>
                        <a:t>Categories</a:t>
                      </a:r>
                    </a:p>
                  </a:txBody>
                  <a:tcPr>
                    <a:noFill/>
                  </a:tcPr>
                </a:tc>
                <a:tc>
                  <a:txBody>
                    <a:bodyPr/>
                    <a:lstStyle/>
                    <a:p>
                      <a:r>
                        <a:rPr lang="en-US" sz="1800" dirty="0">
                          <a:solidFill>
                            <a:schemeClr val="tx1">
                              <a:lumMod val="85000"/>
                            </a:schemeClr>
                          </a:solidFill>
                        </a:rPr>
                        <a:t>Total Sales </a:t>
                      </a:r>
                      <a:endParaRPr lang="en-US" dirty="0">
                        <a:solidFill>
                          <a:schemeClr val="tx1">
                            <a:lumMod val="85000"/>
                          </a:schemeClr>
                        </a:solidFill>
                      </a:endParaRPr>
                    </a:p>
                  </a:txBody>
                  <a:tcPr>
                    <a:noFill/>
                  </a:tcPr>
                </a:tc>
                <a:extLst>
                  <a:ext uri="{0D108BD9-81ED-4DB2-BD59-A6C34878D82A}">
                    <a16:rowId xmlns:a16="http://schemas.microsoft.com/office/drawing/2014/main" val="115027391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tx1">
                              <a:lumMod val="85000"/>
                            </a:schemeClr>
                          </a:solidFill>
                        </a:rPr>
                        <a:t>Health &amp; Beauty</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tx1">
                              <a:lumMod val="85000"/>
                            </a:schemeClr>
                          </a:solidFill>
                        </a:rPr>
                        <a:t>153025 Brazilian Real</a:t>
                      </a:r>
                    </a:p>
                  </a:txBody>
                  <a:tcPr>
                    <a:noFill/>
                  </a:tcPr>
                </a:tc>
                <a:extLst>
                  <a:ext uri="{0D108BD9-81ED-4DB2-BD59-A6C34878D82A}">
                    <a16:rowId xmlns:a16="http://schemas.microsoft.com/office/drawing/2014/main" val="21710578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tx1">
                              <a:lumMod val="85000"/>
                            </a:schemeClr>
                          </a:solidFill>
                        </a:rPr>
                        <a:t>Watches &amp; Gifts </a:t>
                      </a: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tx1">
                              <a:lumMod val="85000"/>
                            </a:schemeClr>
                          </a:solidFill>
                        </a:rPr>
                        <a:t>117179  Brazilian Real</a:t>
                      </a:r>
                    </a:p>
                  </a:txBody>
                  <a:tcPr>
                    <a:noFill/>
                  </a:tcPr>
                </a:tc>
                <a:extLst>
                  <a:ext uri="{0D108BD9-81ED-4DB2-BD59-A6C34878D82A}">
                    <a16:rowId xmlns:a16="http://schemas.microsoft.com/office/drawing/2014/main" val="1720238078"/>
                  </a:ext>
                </a:extLst>
              </a:tr>
              <a:tr h="370840">
                <a:tc>
                  <a:txBody>
                    <a:bodyPr/>
                    <a:lstStyle/>
                    <a:p>
                      <a:r>
                        <a:rPr lang="en-US" sz="1600" dirty="0">
                          <a:solidFill>
                            <a:schemeClr val="tx1">
                              <a:lumMod val="85000"/>
                            </a:schemeClr>
                          </a:solidFill>
                        </a:rPr>
                        <a:t>Houseware</a:t>
                      </a:r>
                    </a:p>
                  </a:txBody>
                  <a:tcPr>
                    <a:noFill/>
                  </a:tcPr>
                </a:tc>
                <a:tc>
                  <a:txBody>
                    <a:bodyPr/>
                    <a:lstStyle/>
                    <a:p>
                      <a:r>
                        <a:rPr lang="en-US" sz="1600" dirty="0">
                          <a:solidFill>
                            <a:schemeClr val="tx1">
                              <a:lumMod val="85000"/>
                            </a:schemeClr>
                          </a:solidFill>
                        </a:rPr>
                        <a:t>103150  Brazilian Real</a:t>
                      </a:r>
                    </a:p>
                  </a:txBody>
                  <a:tcPr>
                    <a:noFill/>
                  </a:tcPr>
                </a:tc>
                <a:extLst>
                  <a:ext uri="{0D108BD9-81ED-4DB2-BD59-A6C34878D82A}">
                    <a16:rowId xmlns:a16="http://schemas.microsoft.com/office/drawing/2014/main" val="1833300668"/>
                  </a:ext>
                </a:extLst>
              </a:tr>
            </a:tbl>
          </a:graphicData>
        </a:graphic>
      </p:graphicFrame>
    </p:spTree>
    <p:extLst>
      <p:ext uri="{BB962C8B-B14F-4D97-AF65-F5344CB8AC3E}">
        <p14:creationId xmlns:p14="http://schemas.microsoft.com/office/powerpoint/2010/main" val="1304249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2ADD-6187-A37F-3D73-7983359139B5}"/>
              </a:ext>
            </a:extLst>
          </p:cNvPr>
          <p:cNvSpPr>
            <a:spLocks noGrp="1"/>
          </p:cNvSpPr>
          <p:nvPr>
            <p:ph type="title"/>
          </p:nvPr>
        </p:nvSpPr>
        <p:spPr>
          <a:xfrm>
            <a:off x="368029" y="137492"/>
            <a:ext cx="9076329" cy="1064277"/>
          </a:xfrm>
        </p:spPr>
        <p:txBody>
          <a:bodyPr>
            <a:normAutofit/>
          </a:bodyPr>
          <a:lstStyle/>
          <a:p>
            <a:pPr algn="l"/>
            <a:r>
              <a:rPr lang="en-US" dirty="0"/>
              <a:t>Payments</a:t>
            </a:r>
          </a:p>
        </p:txBody>
      </p:sp>
      <p:pic>
        <p:nvPicPr>
          <p:cNvPr id="13" name="Picture 12" descr="Graphical user interface, application&#10;&#10;Description automatically generated">
            <a:extLst>
              <a:ext uri="{FF2B5EF4-FFF2-40B4-BE49-F238E27FC236}">
                <a16:creationId xmlns:a16="http://schemas.microsoft.com/office/drawing/2014/main" id="{EB5F72EF-825B-CB1E-5EBD-9C0BB62DFC41}"/>
              </a:ext>
            </a:extLst>
          </p:cNvPr>
          <p:cNvPicPr>
            <a:picLocks noChangeAspect="1"/>
          </p:cNvPicPr>
          <p:nvPr/>
        </p:nvPicPr>
        <p:blipFill rotWithShape="1">
          <a:blip r:embed="rId2">
            <a:extLst>
              <a:ext uri="{28A0092B-C50C-407E-A947-70E740481C1C}">
                <a14:useLocalDpi xmlns:a14="http://schemas.microsoft.com/office/drawing/2010/main" val="0"/>
              </a:ext>
            </a:extLst>
          </a:blip>
          <a:srcRect l="23750" t="36191" r="29269" b="28564"/>
          <a:stretch/>
        </p:blipFill>
        <p:spPr>
          <a:xfrm>
            <a:off x="368029" y="1236446"/>
            <a:ext cx="5727971" cy="2417126"/>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871CE743-A0DF-F71C-FA0B-870403E6EB6F}"/>
              </a:ext>
            </a:extLst>
          </p:cNvPr>
          <p:cNvPicPr>
            <a:picLocks noChangeAspect="1"/>
          </p:cNvPicPr>
          <p:nvPr/>
        </p:nvPicPr>
        <p:blipFill rotWithShape="1">
          <a:blip r:embed="rId3">
            <a:extLst>
              <a:ext uri="{28A0092B-C50C-407E-A947-70E740481C1C}">
                <a14:useLocalDpi xmlns:a14="http://schemas.microsoft.com/office/drawing/2010/main" val="0"/>
              </a:ext>
            </a:extLst>
          </a:blip>
          <a:srcRect l="22411" t="41528" r="6607" b="23227"/>
          <a:stretch/>
        </p:blipFill>
        <p:spPr>
          <a:xfrm>
            <a:off x="368030" y="4027217"/>
            <a:ext cx="8312378" cy="2321670"/>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CDDA82FD-92EC-525A-BEE9-6193028FBB74}"/>
              </a:ext>
            </a:extLst>
          </p:cNvPr>
          <p:cNvPicPr>
            <a:picLocks noChangeAspect="1"/>
          </p:cNvPicPr>
          <p:nvPr/>
        </p:nvPicPr>
        <p:blipFill rotWithShape="1">
          <a:blip r:embed="rId4">
            <a:extLst>
              <a:ext uri="{28A0092B-C50C-407E-A947-70E740481C1C}">
                <a14:useLocalDpi xmlns:a14="http://schemas.microsoft.com/office/drawing/2010/main" val="0"/>
              </a:ext>
            </a:extLst>
          </a:blip>
          <a:srcRect l="22266" t="27778" r="59531" b="38611"/>
          <a:stretch/>
        </p:blipFill>
        <p:spPr>
          <a:xfrm>
            <a:off x="6353174" y="1236444"/>
            <a:ext cx="2327233" cy="2417125"/>
          </a:xfrm>
          <a:prstGeom prst="rect">
            <a:avLst/>
          </a:prstGeom>
        </p:spPr>
      </p:pic>
      <p:pic>
        <p:nvPicPr>
          <p:cNvPr id="23" name="Picture 22" descr="Graphical user interface, text, application&#10;&#10;Description automatically generated">
            <a:extLst>
              <a:ext uri="{FF2B5EF4-FFF2-40B4-BE49-F238E27FC236}">
                <a16:creationId xmlns:a16="http://schemas.microsoft.com/office/drawing/2014/main" id="{FA8F920E-B7EC-44BA-3D13-CB3FFCF322DD}"/>
              </a:ext>
            </a:extLst>
          </p:cNvPr>
          <p:cNvPicPr>
            <a:picLocks noChangeAspect="1"/>
          </p:cNvPicPr>
          <p:nvPr/>
        </p:nvPicPr>
        <p:blipFill rotWithShape="1">
          <a:blip r:embed="rId5">
            <a:extLst>
              <a:ext uri="{28A0092B-C50C-407E-A947-70E740481C1C}">
                <a14:useLocalDpi xmlns:a14="http://schemas.microsoft.com/office/drawing/2010/main" val="0"/>
              </a:ext>
            </a:extLst>
          </a:blip>
          <a:srcRect l="22187" t="31667" r="59375" b="35278"/>
          <a:stretch/>
        </p:blipFill>
        <p:spPr>
          <a:xfrm>
            <a:off x="8848724" y="1236443"/>
            <a:ext cx="2396813" cy="2417125"/>
          </a:xfrm>
          <a:prstGeom prst="rect">
            <a:avLst/>
          </a:prstGeom>
        </p:spPr>
      </p:pic>
      <p:sp>
        <p:nvSpPr>
          <p:cNvPr id="24" name="TextBox 23">
            <a:extLst>
              <a:ext uri="{FF2B5EF4-FFF2-40B4-BE49-F238E27FC236}">
                <a16:creationId xmlns:a16="http://schemas.microsoft.com/office/drawing/2014/main" id="{09CEA138-3540-F706-BDBD-EF979D7AB5F8}"/>
              </a:ext>
            </a:extLst>
          </p:cNvPr>
          <p:cNvSpPr txBox="1"/>
          <p:nvPr/>
        </p:nvSpPr>
        <p:spPr>
          <a:xfrm>
            <a:off x="4273552" y="678549"/>
            <a:ext cx="3055981" cy="523220"/>
          </a:xfrm>
          <a:prstGeom prst="rect">
            <a:avLst/>
          </a:prstGeom>
          <a:noFill/>
        </p:spPr>
        <p:txBody>
          <a:bodyPr wrap="square">
            <a:spAutoFit/>
          </a:bodyPr>
          <a:lstStyle/>
          <a:p>
            <a:r>
              <a:rPr lang="en-US" sz="2800" b="0" i="0" dirty="0">
                <a:solidFill>
                  <a:schemeClr val="tx1">
                    <a:lumMod val="75000"/>
                  </a:schemeClr>
                </a:solidFill>
                <a:effectLst/>
              </a:rPr>
              <a:t>Low installments</a:t>
            </a:r>
          </a:p>
        </p:txBody>
      </p:sp>
      <p:sp>
        <p:nvSpPr>
          <p:cNvPr id="25" name="TextBox 24">
            <a:extLst>
              <a:ext uri="{FF2B5EF4-FFF2-40B4-BE49-F238E27FC236}">
                <a16:creationId xmlns:a16="http://schemas.microsoft.com/office/drawing/2014/main" id="{F6816C73-0C06-3045-4A92-152898BBF888}"/>
              </a:ext>
            </a:extLst>
          </p:cNvPr>
          <p:cNvSpPr txBox="1"/>
          <p:nvPr/>
        </p:nvSpPr>
        <p:spPr>
          <a:xfrm>
            <a:off x="8848724" y="5692080"/>
            <a:ext cx="3095626" cy="830997"/>
          </a:xfrm>
          <a:prstGeom prst="rect">
            <a:avLst/>
          </a:prstGeom>
          <a:noFill/>
        </p:spPr>
        <p:txBody>
          <a:bodyPr wrap="square">
            <a:spAutoFit/>
          </a:bodyPr>
          <a:lstStyle/>
          <a:p>
            <a:r>
              <a:rPr lang="en-US" sz="2800" b="0" i="0" dirty="0">
                <a:solidFill>
                  <a:schemeClr val="tx1">
                    <a:lumMod val="75000"/>
                  </a:schemeClr>
                </a:solidFill>
                <a:effectLst/>
              </a:rPr>
              <a:t>Credit cards</a:t>
            </a:r>
            <a:r>
              <a:rPr lang="en-US" sz="2800" dirty="0">
                <a:solidFill>
                  <a:schemeClr val="tx1">
                    <a:lumMod val="75000"/>
                  </a:schemeClr>
                </a:solidFill>
              </a:rPr>
              <a:t> </a:t>
            </a:r>
            <a:r>
              <a:rPr lang="en-US" sz="2800" b="0" i="0" dirty="0">
                <a:solidFill>
                  <a:schemeClr val="tx1">
                    <a:lumMod val="75000"/>
                  </a:schemeClr>
                </a:solidFill>
                <a:effectLst/>
              </a:rPr>
              <a:t> </a:t>
            </a:r>
            <a:r>
              <a:rPr lang="en-US" sz="2000" b="0" i="0" dirty="0">
                <a:solidFill>
                  <a:schemeClr val="tx1">
                    <a:lumMod val="75000"/>
                  </a:schemeClr>
                </a:solidFill>
                <a:effectLst/>
              </a:rPr>
              <a:t>Preferred payment method</a:t>
            </a:r>
          </a:p>
        </p:txBody>
      </p:sp>
      <p:sp>
        <p:nvSpPr>
          <p:cNvPr id="26" name="TextBox 25">
            <a:extLst>
              <a:ext uri="{FF2B5EF4-FFF2-40B4-BE49-F238E27FC236}">
                <a16:creationId xmlns:a16="http://schemas.microsoft.com/office/drawing/2014/main" id="{F5655357-C816-3B55-AA35-B5D5271EED7C}"/>
              </a:ext>
            </a:extLst>
          </p:cNvPr>
          <p:cNvSpPr txBox="1"/>
          <p:nvPr/>
        </p:nvSpPr>
        <p:spPr>
          <a:xfrm>
            <a:off x="8775657" y="678549"/>
            <a:ext cx="3321094" cy="461665"/>
          </a:xfrm>
          <a:prstGeom prst="rect">
            <a:avLst/>
          </a:prstGeom>
          <a:noFill/>
        </p:spPr>
        <p:txBody>
          <a:bodyPr wrap="square">
            <a:spAutoFit/>
          </a:bodyPr>
          <a:lstStyle/>
          <a:p>
            <a:r>
              <a:rPr lang="en-US" sz="2400" dirty="0">
                <a:solidFill>
                  <a:schemeClr val="tx1">
                    <a:lumMod val="75000"/>
                  </a:schemeClr>
                </a:solidFill>
              </a:rPr>
              <a:t>Low Purchasing Power</a:t>
            </a:r>
            <a:endParaRPr lang="en-US" sz="2400" b="0" i="0" dirty="0">
              <a:solidFill>
                <a:schemeClr val="tx1">
                  <a:lumMod val="75000"/>
                </a:schemeClr>
              </a:solidFill>
              <a:effectLst/>
            </a:endParaRPr>
          </a:p>
        </p:txBody>
      </p:sp>
    </p:spTree>
    <p:extLst>
      <p:ext uri="{BB962C8B-B14F-4D97-AF65-F5344CB8AC3E}">
        <p14:creationId xmlns:p14="http://schemas.microsoft.com/office/powerpoint/2010/main" val="2699630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8885-7361-D949-6AD1-9489DC9C58AF}"/>
              </a:ext>
            </a:extLst>
          </p:cNvPr>
          <p:cNvSpPr>
            <a:spLocks noGrp="1"/>
          </p:cNvSpPr>
          <p:nvPr>
            <p:ph type="title"/>
          </p:nvPr>
        </p:nvSpPr>
        <p:spPr>
          <a:xfrm>
            <a:off x="277585" y="167623"/>
            <a:ext cx="3023313" cy="1064277"/>
          </a:xfrm>
        </p:spPr>
        <p:txBody>
          <a:bodyPr/>
          <a:lstStyle/>
          <a:p>
            <a:pPr algn="l"/>
            <a:r>
              <a:rPr lang="en-US" dirty="0"/>
              <a:t>Reviews</a:t>
            </a:r>
          </a:p>
        </p:txBody>
      </p:sp>
      <p:sp>
        <p:nvSpPr>
          <p:cNvPr id="7" name="TextBox 6">
            <a:extLst>
              <a:ext uri="{FF2B5EF4-FFF2-40B4-BE49-F238E27FC236}">
                <a16:creationId xmlns:a16="http://schemas.microsoft.com/office/drawing/2014/main" id="{BF7A276B-8FF8-EDBE-CFF8-B0137EFD862F}"/>
              </a:ext>
            </a:extLst>
          </p:cNvPr>
          <p:cNvSpPr txBox="1"/>
          <p:nvPr/>
        </p:nvSpPr>
        <p:spPr>
          <a:xfrm>
            <a:off x="6715125" y="1013150"/>
            <a:ext cx="3051889" cy="707886"/>
          </a:xfrm>
          <a:prstGeom prst="rect">
            <a:avLst/>
          </a:prstGeom>
          <a:noFill/>
        </p:spPr>
        <p:txBody>
          <a:bodyPr wrap="square">
            <a:spAutoFit/>
          </a:bodyPr>
          <a:lstStyle/>
          <a:p>
            <a:r>
              <a:rPr lang="en-US" sz="2000" dirty="0"/>
              <a:t>Maximum number </a:t>
            </a:r>
          </a:p>
          <a:p>
            <a:r>
              <a:rPr lang="en-US" sz="2000" dirty="0"/>
              <a:t>of high-score reviews</a:t>
            </a:r>
          </a:p>
        </p:txBody>
      </p:sp>
      <p:pic>
        <p:nvPicPr>
          <p:cNvPr id="15" name="Picture 14" descr="Graphical user interface, application&#10;&#10;Description automatically generated">
            <a:extLst>
              <a:ext uri="{FF2B5EF4-FFF2-40B4-BE49-F238E27FC236}">
                <a16:creationId xmlns:a16="http://schemas.microsoft.com/office/drawing/2014/main" id="{23B9329C-CD77-3F00-CDD9-0AA819CCC81B}"/>
              </a:ext>
            </a:extLst>
          </p:cNvPr>
          <p:cNvPicPr>
            <a:picLocks noChangeAspect="1"/>
          </p:cNvPicPr>
          <p:nvPr/>
        </p:nvPicPr>
        <p:blipFill rotWithShape="1">
          <a:blip r:embed="rId2">
            <a:extLst>
              <a:ext uri="{28A0092B-C50C-407E-A947-70E740481C1C}">
                <a14:useLocalDpi xmlns:a14="http://schemas.microsoft.com/office/drawing/2010/main" val="0"/>
              </a:ext>
            </a:extLst>
          </a:blip>
          <a:srcRect l="23661" t="39523" r="6965" b="23884"/>
          <a:stretch/>
        </p:blipFill>
        <p:spPr>
          <a:xfrm>
            <a:off x="414986" y="1098071"/>
            <a:ext cx="6300139" cy="1869264"/>
          </a:xfrm>
          <a:prstGeom prst="rect">
            <a:avLst/>
          </a:prstGeom>
        </p:spPr>
      </p:pic>
      <p:sp>
        <p:nvSpPr>
          <p:cNvPr id="18" name="TextBox 17">
            <a:extLst>
              <a:ext uri="{FF2B5EF4-FFF2-40B4-BE49-F238E27FC236}">
                <a16:creationId xmlns:a16="http://schemas.microsoft.com/office/drawing/2014/main" id="{E8BDF043-CE93-1B2A-7516-5E6A9D91D644}"/>
              </a:ext>
            </a:extLst>
          </p:cNvPr>
          <p:cNvSpPr txBox="1"/>
          <p:nvPr/>
        </p:nvSpPr>
        <p:spPr>
          <a:xfrm>
            <a:off x="1455900" y="6228712"/>
            <a:ext cx="1819275" cy="461665"/>
          </a:xfrm>
          <a:prstGeom prst="rect">
            <a:avLst/>
          </a:prstGeom>
          <a:noFill/>
        </p:spPr>
        <p:txBody>
          <a:bodyPr wrap="square">
            <a:spAutoFit/>
          </a:bodyPr>
          <a:lstStyle/>
          <a:p>
            <a:pPr algn="r"/>
            <a:r>
              <a:rPr lang="en-US" sz="2400" dirty="0"/>
              <a:t>Correlations</a:t>
            </a:r>
          </a:p>
        </p:txBody>
      </p:sp>
      <p:sp>
        <p:nvSpPr>
          <p:cNvPr id="19" name="TextBox 18">
            <a:extLst>
              <a:ext uri="{FF2B5EF4-FFF2-40B4-BE49-F238E27FC236}">
                <a16:creationId xmlns:a16="http://schemas.microsoft.com/office/drawing/2014/main" id="{96F825C2-2E4A-F612-4836-3B2CABAE0633}"/>
              </a:ext>
            </a:extLst>
          </p:cNvPr>
          <p:cNvSpPr txBox="1"/>
          <p:nvPr/>
        </p:nvSpPr>
        <p:spPr>
          <a:xfrm>
            <a:off x="297995" y="2967335"/>
            <a:ext cx="2188677" cy="461665"/>
          </a:xfrm>
          <a:prstGeom prst="rect">
            <a:avLst/>
          </a:prstGeom>
          <a:noFill/>
        </p:spPr>
        <p:txBody>
          <a:bodyPr wrap="square">
            <a:spAutoFit/>
          </a:bodyPr>
          <a:lstStyle/>
          <a:p>
            <a:r>
              <a:rPr lang="en-US" sz="2400" dirty="0"/>
              <a:t>Review Score</a:t>
            </a:r>
          </a:p>
        </p:txBody>
      </p:sp>
      <p:pic>
        <p:nvPicPr>
          <p:cNvPr id="4" name="Picture 3" descr="Graphical user interface, text&#10;&#10;Description automatically generated with medium confidence">
            <a:extLst>
              <a:ext uri="{FF2B5EF4-FFF2-40B4-BE49-F238E27FC236}">
                <a16:creationId xmlns:a16="http://schemas.microsoft.com/office/drawing/2014/main" id="{BDE298B1-42D9-C0A0-7C79-E273A54515AA}"/>
              </a:ext>
            </a:extLst>
          </p:cNvPr>
          <p:cNvPicPr>
            <a:picLocks noChangeAspect="1"/>
          </p:cNvPicPr>
          <p:nvPr/>
        </p:nvPicPr>
        <p:blipFill rotWithShape="1">
          <a:blip r:embed="rId3">
            <a:extLst>
              <a:ext uri="{28A0092B-C50C-407E-A947-70E740481C1C}">
                <a14:useLocalDpi xmlns:a14="http://schemas.microsoft.com/office/drawing/2010/main" val="0"/>
              </a:ext>
            </a:extLst>
          </a:blip>
          <a:srcRect l="22266" t="33611" r="5625" b="14583"/>
          <a:stretch/>
        </p:blipFill>
        <p:spPr>
          <a:xfrm>
            <a:off x="3300898" y="3137552"/>
            <a:ext cx="8791576" cy="3552825"/>
          </a:xfrm>
          <a:prstGeom prst="rect">
            <a:avLst/>
          </a:prstGeom>
        </p:spPr>
      </p:pic>
    </p:spTree>
    <p:extLst>
      <p:ext uri="{BB962C8B-B14F-4D97-AF65-F5344CB8AC3E}">
        <p14:creationId xmlns:p14="http://schemas.microsoft.com/office/powerpoint/2010/main" val="3912764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ED9D5B-76D7-399A-42AF-17EF2727C378}"/>
              </a:ext>
            </a:extLst>
          </p:cNvPr>
          <p:cNvSpPr>
            <a:spLocks noGrp="1"/>
          </p:cNvSpPr>
          <p:nvPr>
            <p:ph type="title"/>
          </p:nvPr>
        </p:nvSpPr>
        <p:spPr>
          <a:xfrm>
            <a:off x="834013" y="1115568"/>
            <a:ext cx="3487616" cy="4626864"/>
          </a:xfrm>
        </p:spPr>
        <p:txBody>
          <a:bodyPr>
            <a:normAutofit/>
          </a:bodyPr>
          <a:lstStyle/>
          <a:p>
            <a:pPr algn="l"/>
            <a:r>
              <a:rPr lang="en-US" sz="3600" dirty="0"/>
              <a:t>Geo Locations</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C53A89-F34F-0E53-8E72-76DC0411DB87}"/>
              </a:ext>
            </a:extLst>
          </p:cNvPr>
          <p:cNvSpPr>
            <a:spLocks noGrp="1"/>
          </p:cNvSpPr>
          <p:nvPr>
            <p:ph idx="1"/>
          </p:nvPr>
        </p:nvSpPr>
        <p:spPr>
          <a:xfrm>
            <a:off x="4895848" y="2543746"/>
            <a:ext cx="6245352" cy="1770507"/>
          </a:xfrm>
        </p:spPr>
        <p:txBody>
          <a:bodyPr anchor="ctr">
            <a:normAutofit/>
          </a:bodyPr>
          <a:lstStyle/>
          <a:p>
            <a:pPr marL="36900" indent="0">
              <a:buNone/>
            </a:pPr>
            <a:r>
              <a:rPr lang="en-US" sz="2800" dirty="0"/>
              <a:t>Customer Base – State and City</a:t>
            </a:r>
          </a:p>
          <a:p>
            <a:pPr marL="36900" indent="0">
              <a:buNone/>
            </a:pPr>
            <a:r>
              <a:rPr lang="en-US" sz="2800" dirty="0"/>
              <a:t>Geo Maps &amp; Heat Maps</a:t>
            </a:r>
          </a:p>
        </p:txBody>
      </p:sp>
    </p:spTree>
    <p:extLst>
      <p:ext uri="{BB962C8B-B14F-4D97-AF65-F5344CB8AC3E}">
        <p14:creationId xmlns:p14="http://schemas.microsoft.com/office/powerpoint/2010/main" val="290513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6CE0-EE29-32DF-90C9-5B462D646545}"/>
              </a:ext>
            </a:extLst>
          </p:cNvPr>
          <p:cNvSpPr>
            <a:spLocks noGrp="1"/>
          </p:cNvSpPr>
          <p:nvPr>
            <p:ph type="title"/>
          </p:nvPr>
        </p:nvSpPr>
        <p:spPr>
          <a:xfrm>
            <a:off x="185059" y="45210"/>
            <a:ext cx="12192000" cy="1064277"/>
          </a:xfrm>
        </p:spPr>
        <p:txBody>
          <a:bodyPr>
            <a:normAutofit/>
          </a:bodyPr>
          <a:lstStyle/>
          <a:p>
            <a:pPr algn="l"/>
            <a:r>
              <a:rPr lang="en-US" dirty="0"/>
              <a:t>Frequency of Purchase by Customers</a:t>
            </a:r>
          </a:p>
        </p:txBody>
      </p:sp>
      <p:pic>
        <p:nvPicPr>
          <p:cNvPr id="11" name="Picture 10" descr="Graphical user interface, application&#10;&#10;Description automatically generated">
            <a:extLst>
              <a:ext uri="{FF2B5EF4-FFF2-40B4-BE49-F238E27FC236}">
                <a16:creationId xmlns:a16="http://schemas.microsoft.com/office/drawing/2014/main" id="{F7C8C41A-E5F8-1633-D639-745624293046}"/>
              </a:ext>
            </a:extLst>
          </p:cNvPr>
          <p:cNvPicPr>
            <a:picLocks noChangeAspect="1"/>
          </p:cNvPicPr>
          <p:nvPr/>
        </p:nvPicPr>
        <p:blipFill rotWithShape="1">
          <a:blip r:embed="rId2">
            <a:extLst>
              <a:ext uri="{28A0092B-C50C-407E-A947-70E740481C1C}">
                <a14:useLocalDpi xmlns:a14="http://schemas.microsoft.com/office/drawing/2010/main" val="0"/>
              </a:ext>
            </a:extLst>
          </a:blip>
          <a:srcRect l="22232" t="30952" r="7411" b="36032"/>
          <a:stretch/>
        </p:blipFill>
        <p:spPr>
          <a:xfrm>
            <a:off x="3509283" y="958245"/>
            <a:ext cx="8577944" cy="2264229"/>
          </a:xfrm>
          <a:prstGeom prst="rect">
            <a:avLst/>
          </a:prstGeom>
        </p:spPr>
      </p:pic>
      <p:pic>
        <p:nvPicPr>
          <p:cNvPr id="13" name="Picture 12" descr="Chart, waterfall chart&#10;&#10;Description automatically generated with medium confidence">
            <a:extLst>
              <a:ext uri="{FF2B5EF4-FFF2-40B4-BE49-F238E27FC236}">
                <a16:creationId xmlns:a16="http://schemas.microsoft.com/office/drawing/2014/main" id="{DD85F00D-F83A-8509-9A37-C1F2748DF870}"/>
              </a:ext>
            </a:extLst>
          </p:cNvPr>
          <p:cNvPicPr>
            <a:picLocks noChangeAspect="1"/>
          </p:cNvPicPr>
          <p:nvPr/>
        </p:nvPicPr>
        <p:blipFill rotWithShape="1">
          <a:blip r:embed="rId3">
            <a:extLst>
              <a:ext uri="{28A0092B-C50C-407E-A947-70E740481C1C}">
                <a14:useLocalDpi xmlns:a14="http://schemas.microsoft.com/office/drawing/2010/main" val="0"/>
              </a:ext>
            </a:extLst>
          </a:blip>
          <a:srcRect l="22590" t="33810" r="7947" b="11746"/>
          <a:stretch/>
        </p:blipFill>
        <p:spPr>
          <a:xfrm>
            <a:off x="185059" y="3346864"/>
            <a:ext cx="8273142" cy="3376307"/>
          </a:xfrm>
          <a:prstGeom prst="rect">
            <a:avLst/>
          </a:prstGeom>
        </p:spPr>
      </p:pic>
      <p:sp>
        <p:nvSpPr>
          <p:cNvPr id="14" name="TextBox 13">
            <a:extLst>
              <a:ext uri="{FF2B5EF4-FFF2-40B4-BE49-F238E27FC236}">
                <a16:creationId xmlns:a16="http://schemas.microsoft.com/office/drawing/2014/main" id="{A6C57420-C6AE-7C69-6B0F-5F7F920914DC}"/>
              </a:ext>
            </a:extLst>
          </p:cNvPr>
          <p:cNvSpPr txBox="1"/>
          <p:nvPr/>
        </p:nvSpPr>
        <p:spPr>
          <a:xfrm>
            <a:off x="8805183" y="1303075"/>
            <a:ext cx="2834367" cy="1169551"/>
          </a:xfrm>
          <a:prstGeom prst="rect">
            <a:avLst/>
          </a:prstGeom>
          <a:noFill/>
        </p:spPr>
        <p:txBody>
          <a:bodyPr wrap="square">
            <a:spAutoFit/>
          </a:bodyPr>
          <a:lstStyle/>
          <a:p>
            <a:r>
              <a:rPr lang="en-US" sz="1400" dirty="0">
                <a:solidFill>
                  <a:schemeClr val="bg2"/>
                </a:solidFill>
              </a:rPr>
              <a:t>SP          SAO PAULO</a:t>
            </a:r>
          </a:p>
          <a:p>
            <a:r>
              <a:rPr lang="en-US" sz="1400" dirty="0">
                <a:solidFill>
                  <a:schemeClr val="bg2"/>
                </a:solidFill>
              </a:rPr>
              <a:t>RJ          RIO DE JANEIRO</a:t>
            </a:r>
          </a:p>
          <a:p>
            <a:r>
              <a:rPr lang="en-US" sz="1400" dirty="0">
                <a:solidFill>
                  <a:schemeClr val="bg2"/>
                </a:solidFill>
              </a:rPr>
              <a:t>MG        MINAS GERAIS</a:t>
            </a:r>
          </a:p>
          <a:p>
            <a:r>
              <a:rPr lang="pt-BR" sz="1400" dirty="0">
                <a:solidFill>
                  <a:schemeClr val="bg2"/>
                </a:solidFill>
              </a:rPr>
              <a:t>RS          RIO GRANDE DO SUL</a:t>
            </a:r>
            <a:endParaRPr lang="en-US" sz="1400" dirty="0">
              <a:solidFill>
                <a:schemeClr val="bg2"/>
              </a:solidFill>
            </a:endParaRPr>
          </a:p>
          <a:p>
            <a:r>
              <a:rPr lang="en-US" sz="1400" dirty="0">
                <a:solidFill>
                  <a:schemeClr val="bg2"/>
                </a:solidFill>
              </a:rPr>
              <a:t>PR          PARANÁ</a:t>
            </a:r>
          </a:p>
        </p:txBody>
      </p:sp>
      <p:sp>
        <p:nvSpPr>
          <p:cNvPr id="15" name="TextBox 14">
            <a:extLst>
              <a:ext uri="{FF2B5EF4-FFF2-40B4-BE49-F238E27FC236}">
                <a16:creationId xmlns:a16="http://schemas.microsoft.com/office/drawing/2014/main" id="{CB6CCB8F-2D91-0C9B-1CB4-0E3C4DC00D0C}"/>
              </a:ext>
            </a:extLst>
          </p:cNvPr>
          <p:cNvSpPr txBox="1"/>
          <p:nvPr/>
        </p:nvSpPr>
        <p:spPr>
          <a:xfrm>
            <a:off x="10839452" y="546536"/>
            <a:ext cx="1247775" cy="400110"/>
          </a:xfrm>
          <a:prstGeom prst="rect">
            <a:avLst/>
          </a:prstGeom>
          <a:noFill/>
        </p:spPr>
        <p:txBody>
          <a:bodyPr wrap="square">
            <a:spAutoFit/>
          </a:bodyPr>
          <a:lstStyle/>
          <a:p>
            <a:pPr algn="r"/>
            <a:r>
              <a:rPr lang="en-US" sz="2000" dirty="0"/>
              <a:t>States</a:t>
            </a:r>
          </a:p>
        </p:txBody>
      </p:sp>
      <p:sp>
        <p:nvSpPr>
          <p:cNvPr id="17" name="TextBox 16">
            <a:extLst>
              <a:ext uri="{FF2B5EF4-FFF2-40B4-BE49-F238E27FC236}">
                <a16:creationId xmlns:a16="http://schemas.microsoft.com/office/drawing/2014/main" id="{A93A9CDF-64C8-B683-2798-3ACA4A22882A}"/>
              </a:ext>
            </a:extLst>
          </p:cNvPr>
          <p:cNvSpPr txBox="1"/>
          <p:nvPr/>
        </p:nvSpPr>
        <p:spPr>
          <a:xfrm>
            <a:off x="104773" y="2884559"/>
            <a:ext cx="1247775" cy="400110"/>
          </a:xfrm>
          <a:prstGeom prst="rect">
            <a:avLst/>
          </a:prstGeom>
          <a:noFill/>
        </p:spPr>
        <p:txBody>
          <a:bodyPr wrap="square">
            <a:spAutoFit/>
          </a:bodyPr>
          <a:lstStyle/>
          <a:p>
            <a:r>
              <a:rPr lang="en-US" sz="2000" dirty="0"/>
              <a:t>Cities</a:t>
            </a:r>
          </a:p>
        </p:txBody>
      </p:sp>
      <p:sp>
        <p:nvSpPr>
          <p:cNvPr id="19" name="TextBox 18">
            <a:extLst>
              <a:ext uri="{FF2B5EF4-FFF2-40B4-BE49-F238E27FC236}">
                <a16:creationId xmlns:a16="http://schemas.microsoft.com/office/drawing/2014/main" id="{ECB80F07-01B9-8C29-F305-514CAE50250D}"/>
              </a:ext>
            </a:extLst>
          </p:cNvPr>
          <p:cNvSpPr txBox="1"/>
          <p:nvPr/>
        </p:nvSpPr>
        <p:spPr>
          <a:xfrm>
            <a:off x="8946015" y="3635527"/>
            <a:ext cx="2381251" cy="523220"/>
          </a:xfrm>
          <a:prstGeom prst="rect">
            <a:avLst/>
          </a:prstGeom>
          <a:noFill/>
        </p:spPr>
        <p:txBody>
          <a:bodyPr wrap="square">
            <a:spAutoFit/>
          </a:bodyPr>
          <a:lstStyle/>
          <a:p>
            <a:r>
              <a:rPr lang="en-US" sz="2800" dirty="0"/>
              <a:t>SAO PAULO</a:t>
            </a:r>
          </a:p>
        </p:txBody>
      </p:sp>
      <p:graphicFrame>
        <p:nvGraphicFramePr>
          <p:cNvPr id="10" name="Table 3">
            <a:extLst>
              <a:ext uri="{FF2B5EF4-FFF2-40B4-BE49-F238E27FC236}">
                <a16:creationId xmlns:a16="http://schemas.microsoft.com/office/drawing/2014/main" id="{EE61F680-E94C-7305-E210-35EDEC20837B}"/>
              </a:ext>
            </a:extLst>
          </p:cNvPr>
          <p:cNvGraphicFramePr>
            <a:graphicFrameLocks noGrp="1"/>
          </p:cNvGraphicFramePr>
          <p:nvPr>
            <p:extLst>
              <p:ext uri="{D42A27DB-BD31-4B8C-83A1-F6EECF244321}">
                <p14:modId xmlns:p14="http://schemas.microsoft.com/office/powerpoint/2010/main" val="1945850288"/>
              </p:ext>
            </p:extLst>
          </p:nvPr>
        </p:nvGraphicFramePr>
        <p:xfrm>
          <a:off x="8686803" y="5218134"/>
          <a:ext cx="3286122" cy="1491171"/>
        </p:xfrm>
        <a:graphic>
          <a:graphicData uri="http://schemas.openxmlformats.org/drawingml/2006/table">
            <a:tbl>
              <a:tblPr firstRow="1" bandRow="1">
                <a:effectLst>
                  <a:outerShdw blurRad="50800" dist="50800" dir="5400000" algn="ctr" rotWithShape="0">
                    <a:srgbClr val="000000">
                      <a:alpha val="37000"/>
                    </a:srgbClr>
                  </a:outerShdw>
                </a:effectLst>
                <a:tableStyleId>{5C22544A-7EE6-4342-B048-85BDC9FD1C3A}</a:tableStyleId>
              </a:tblPr>
              <a:tblGrid>
                <a:gridCol w="1676397">
                  <a:extLst>
                    <a:ext uri="{9D8B030D-6E8A-4147-A177-3AD203B41FA5}">
                      <a16:colId xmlns:a16="http://schemas.microsoft.com/office/drawing/2014/main" val="227534751"/>
                    </a:ext>
                  </a:extLst>
                </a:gridCol>
                <a:gridCol w="1609725">
                  <a:extLst>
                    <a:ext uri="{9D8B030D-6E8A-4147-A177-3AD203B41FA5}">
                      <a16:colId xmlns:a16="http://schemas.microsoft.com/office/drawing/2014/main" val="4040698284"/>
                    </a:ext>
                  </a:extLst>
                </a:gridCol>
              </a:tblGrid>
              <a:tr h="257279">
                <a:tc>
                  <a:txBody>
                    <a:bodyPr/>
                    <a:lstStyle/>
                    <a:p>
                      <a:r>
                        <a:rPr lang="en-US" dirty="0">
                          <a:solidFill>
                            <a:schemeClr val="tx1">
                              <a:lumMod val="85000"/>
                            </a:schemeClr>
                          </a:solidFill>
                        </a:rPr>
                        <a:t>Cities</a:t>
                      </a:r>
                    </a:p>
                  </a:txBody>
                  <a:tcPr>
                    <a:noFill/>
                  </a:tcPr>
                </a:tc>
                <a:tc>
                  <a:txBody>
                    <a:bodyPr/>
                    <a:lstStyle/>
                    <a:p>
                      <a:r>
                        <a:rPr lang="en-US" sz="1800" dirty="0">
                          <a:solidFill>
                            <a:schemeClr val="tx1">
                              <a:lumMod val="85000"/>
                            </a:schemeClr>
                          </a:solidFill>
                        </a:rPr>
                        <a:t>Total Orders</a:t>
                      </a:r>
                      <a:endParaRPr lang="en-US" dirty="0">
                        <a:solidFill>
                          <a:schemeClr val="tx1">
                            <a:lumMod val="85000"/>
                          </a:schemeClr>
                        </a:solidFill>
                      </a:endParaRPr>
                    </a:p>
                  </a:txBody>
                  <a:tcPr>
                    <a:noFill/>
                  </a:tcPr>
                </a:tc>
                <a:extLst>
                  <a:ext uri="{0D108BD9-81ED-4DB2-BD59-A6C34878D82A}">
                    <a16:rowId xmlns:a16="http://schemas.microsoft.com/office/drawing/2014/main" val="1150273912"/>
                  </a:ext>
                </a:extLst>
              </a:tr>
              <a:tr h="37513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tx1">
                              <a:lumMod val="85000"/>
                            </a:schemeClr>
                          </a:solidFill>
                        </a:rPr>
                        <a:t>Sao Paulo</a:t>
                      </a:r>
                    </a:p>
                  </a:txBody>
                  <a:tcPr>
                    <a:noFill/>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600" dirty="0">
                          <a:solidFill>
                            <a:schemeClr val="tx1">
                              <a:lumMod val="85000"/>
                            </a:schemeClr>
                          </a:solidFill>
                        </a:rPr>
                        <a:t>15540</a:t>
                      </a:r>
                    </a:p>
                  </a:txBody>
                  <a:tcPr>
                    <a:noFill/>
                  </a:tcPr>
                </a:tc>
                <a:extLst>
                  <a:ext uri="{0D108BD9-81ED-4DB2-BD59-A6C34878D82A}">
                    <a16:rowId xmlns:a16="http://schemas.microsoft.com/office/drawing/2014/main" val="2171057898"/>
                  </a:ext>
                </a:extLst>
              </a:tr>
              <a:tr h="37513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600" dirty="0">
                          <a:solidFill>
                            <a:schemeClr val="tx1">
                              <a:lumMod val="85000"/>
                            </a:schemeClr>
                          </a:solidFill>
                        </a:rPr>
                        <a:t>Rio De Janeiro </a:t>
                      </a:r>
                      <a:endParaRPr lang="en-US" sz="1600" dirty="0">
                        <a:solidFill>
                          <a:schemeClr val="tx1">
                            <a:lumMod val="85000"/>
                          </a:schemeClr>
                        </a:solidFill>
                      </a:endParaRPr>
                    </a:p>
                  </a:txBody>
                  <a:tcPr>
                    <a:noFill/>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600" dirty="0">
                          <a:solidFill>
                            <a:schemeClr val="tx1">
                              <a:lumMod val="85000"/>
                            </a:schemeClr>
                          </a:solidFill>
                        </a:rPr>
                        <a:t>6882</a:t>
                      </a:r>
                    </a:p>
                  </a:txBody>
                  <a:tcPr>
                    <a:noFill/>
                  </a:tcPr>
                </a:tc>
                <a:extLst>
                  <a:ext uri="{0D108BD9-81ED-4DB2-BD59-A6C34878D82A}">
                    <a16:rowId xmlns:a16="http://schemas.microsoft.com/office/drawing/2014/main" val="1720238078"/>
                  </a:ext>
                </a:extLst>
              </a:tr>
              <a:tr h="375137">
                <a:tc>
                  <a:txBody>
                    <a:bodyPr/>
                    <a:lstStyle/>
                    <a:p>
                      <a:r>
                        <a:rPr lang="en-US" sz="1600" dirty="0">
                          <a:solidFill>
                            <a:schemeClr val="tx1">
                              <a:lumMod val="85000"/>
                            </a:schemeClr>
                          </a:solidFill>
                        </a:rPr>
                        <a:t>Belo Horizonte</a:t>
                      </a:r>
                    </a:p>
                  </a:txBody>
                  <a:tcPr>
                    <a:noFill/>
                  </a:tcPr>
                </a:tc>
                <a:tc>
                  <a:txBody>
                    <a:bodyPr/>
                    <a:lstStyle/>
                    <a:p>
                      <a:pPr algn="r"/>
                      <a:r>
                        <a:rPr lang="en-US" sz="1600" dirty="0">
                          <a:solidFill>
                            <a:schemeClr val="tx1">
                              <a:lumMod val="85000"/>
                            </a:schemeClr>
                          </a:solidFill>
                        </a:rPr>
                        <a:t>2773</a:t>
                      </a:r>
                    </a:p>
                  </a:txBody>
                  <a:tcPr>
                    <a:noFill/>
                  </a:tcPr>
                </a:tc>
                <a:extLst>
                  <a:ext uri="{0D108BD9-81ED-4DB2-BD59-A6C34878D82A}">
                    <a16:rowId xmlns:a16="http://schemas.microsoft.com/office/drawing/2014/main" val="1833300668"/>
                  </a:ext>
                </a:extLst>
              </a:tr>
            </a:tbl>
          </a:graphicData>
        </a:graphic>
      </p:graphicFrame>
    </p:spTree>
    <p:extLst>
      <p:ext uri="{BB962C8B-B14F-4D97-AF65-F5344CB8AC3E}">
        <p14:creationId xmlns:p14="http://schemas.microsoft.com/office/powerpoint/2010/main" val="31617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4DB4-2AAD-68BC-3383-43E06536374B}"/>
              </a:ext>
            </a:extLst>
          </p:cNvPr>
          <p:cNvSpPr>
            <a:spLocks noGrp="1"/>
          </p:cNvSpPr>
          <p:nvPr>
            <p:ph type="title"/>
          </p:nvPr>
        </p:nvSpPr>
        <p:spPr>
          <a:xfrm>
            <a:off x="206829" y="0"/>
            <a:ext cx="9076329" cy="1064277"/>
          </a:xfrm>
        </p:spPr>
        <p:txBody>
          <a:bodyPr>
            <a:normAutofit/>
          </a:bodyPr>
          <a:lstStyle/>
          <a:p>
            <a:pPr algn="l"/>
            <a:r>
              <a:rPr lang="en-US" dirty="0"/>
              <a:t>Geo Map &amp; Heat Map</a:t>
            </a:r>
          </a:p>
        </p:txBody>
      </p:sp>
      <p:pic>
        <p:nvPicPr>
          <p:cNvPr id="5" name="Picture 4" descr="A computer screen with a map&#10;&#10;Description automatically generated with low confidence">
            <a:extLst>
              <a:ext uri="{FF2B5EF4-FFF2-40B4-BE49-F238E27FC236}">
                <a16:creationId xmlns:a16="http://schemas.microsoft.com/office/drawing/2014/main" id="{EDCD3077-631F-819E-CB43-40EB82ABA891}"/>
              </a:ext>
            </a:extLst>
          </p:cNvPr>
          <p:cNvPicPr>
            <a:picLocks noChangeAspect="1"/>
          </p:cNvPicPr>
          <p:nvPr/>
        </p:nvPicPr>
        <p:blipFill rotWithShape="1">
          <a:blip r:embed="rId2">
            <a:extLst>
              <a:ext uri="{28A0092B-C50C-407E-A947-70E740481C1C}">
                <a14:useLocalDpi xmlns:a14="http://schemas.microsoft.com/office/drawing/2010/main" val="0"/>
              </a:ext>
            </a:extLst>
          </a:blip>
          <a:srcRect l="34732" t="21588" r="20893" b="8412"/>
          <a:stretch/>
        </p:blipFill>
        <p:spPr>
          <a:xfrm>
            <a:off x="6638481" y="1154287"/>
            <a:ext cx="5240389" cy="4649921"/>
          </a:xfrm>
          <a:prstGeom prst="rect">
            <a:avLst/>
          </a:prstGeom>
        </p:spPr>
      </p:pic>
      <p:pic>
        <p:nvPicPr>
          <p:cNvPr id="12" name="Picture 11" descr="A computer screen capture&#10;&#10;Description automatically generated with medium confidence">
            <a:extLst>
              <a:ext uri="{FF2B5EF4-FFF2-40B4-BE49-F238E27FC236}">
                <a16:creationId xmlns:a16="http://schemas.microsoft.com/office/drawing/2014/main" id="{1E8E2A4A-4C8E-2414-B2FC-E4842D8905EB}"/>
              </a:ext>
            </a:extLst>
          </p:cNvPr>
          <p:cNvPicPr>
            <a:picLocks noChangeAspect="1"/>
          </p:cNvPicPr>
          <p:nvPr/>
        </p:nvPicPr>
        <p:blipFill rotWithShape="1">
          <a:blip r:embed="rId3">
            <a:extLst>
              <a:ext uri="{28A0092B-C50C-407E-A947-70E740481C1C}">
                <a14:useLocalDpi xmlns:a14="http://schemas.microsoft.com/office/drawing/2010/main" val="0"/>
              </a:ext>
            </a:extLst>
          </a:blip>
          <a:srcRect l="22322" t="21270" r="9576" b="9048"/>
          <a:stretch/>
        </p:blipFill>
        <p:spPr>
          <a:xfrm>
            <a:off x="206829" y="1154287"/>
            <a:ext cx="6313714" cy="3633851"/>
          </a:xfrm>
          <a:prstGeom prst="rect">
            <a:avLst/>
          </a:prstGeom>
        </p:spPr>
      </p:pic>
      <p:sp>
        <p:nvSpPr>
          <p:cNvPr id="13" name="TextBox 12">
            <a:extLst>
              <a:ext uri="{FF2B5EF4-FFF2-40B4-BE49-F238E27FC236}">
                <a16:creationId xmlns:a16="http://schemas.microsoft.com/office/drawing/2014/main" id="{5F1A1ED2-D116-1489-5746-071AB861483D}"/>
              </a:ext>
            </a:extLst>
          </p:cNvPr>
          <p:cNvSpPr txBox="1"/>
          <p:nvPr/>
        </p:nvSpPr>
        <p:spPr>
          <a:xfrm>
            <a:off x="2564265" y="5280988"/>
            <a:ext cx="2381251" cy="523220"/>
          </a:xfrm>
          <a:prstGeom prst="rect">
            <a:avLst/>
          </a:prstGeom>
          <a:noFill/>
        </p:spPr>
        <p:txBody>
          <a:bodyPr wrap="square">
            <a:spAutoFit/>
          </a:bodyPr>
          <a:lstStyle/>
          <a:p>
            <a:r>
              <a:rPr lang="en-US" sz="2800" dirty="0"/>
              <a:t>SAO PAULO</a:t>
            </a:r>
          </a:p>
        </p:txBody>
      </p:sp>
    </p:spTree>
    <p:extLst>
      <p:ext uri="{BB962C8B-B14F-4D97-AF65-F5344CB8AC3E}">
        <p14:creationId xmlns:p14="http://schemas.microsoft.com/office/powerpoint/2010/main" val="4254959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82E86B-3BC2-8B34-4ECF-1B49692BBCDE}"/>
              </a:ext>
            </a:extLst>
          </p:cNvPr>
          <p:cNvSpPr>
            <a:spLocks noGrp="1"/>
          </p:cNvSpPr>
          <p:nvPr>
            <p:ph type="title"/>
          </p:nvPr>
        </p:nvSpPr>
        <p:spPr>
          <a:xfrm>
            <a:off x="4962522" y="1115568"/>
            <a:ext cx="4772025" cy="4626864"/>
          </a:xfrm>
        </p:spPr>
        <p:txBody>
          <a:bodyPr vert="horz" lIns="91440" tIns="45720" rIns="91440" bIns="45720" rtlCol="0" anchor="ctr">
            <a:normAutofit/>
          </a:bodyPr>
          <a:lstStyle/>
          <a:p>
            <a:pPr algn="l">
              <a:lnSpc>
                <a:spcPct val="90000"/>
              </a:lnSpc>
            </a:pPr>
            <a:r>
              <a:rPr lang="en-US" sz="2500" dirty="0"/>
              <a:t>Diverse market segment</a:t>
            </a:r>
            <a:br>
              <a:rPr lang="en-US" sz="2500" dirty="0"/>
            </a:br>
            <a:br>
              <a:rPr lang="en-US" sz="2500" dirty="0"/>
            </a:br>
            <a:r>
              <a:rPr lang="en-US" sz="2500" dirty="0"/>
              <a:t>Loss Leader Strategy</a:t>
            </a:r>
            <a:br>
              <a:rPr lang="en-US" sz="2500" dirty="0"/>
            </a:br>
            <a:br>
              <a:rPr lang="en-US" sz="2500" dirty="0"/>
            </a:br>
            <a:r>
              <a:rPr lang="en-US" sz="2500" dirty="0"/>
              <a:t>Wide Customer Base</a:t>
            </a:r>
            <a:br>
              <a:rPr lang="en-US" sz="2500" dirty="0"/>
            </a:br>
            <a:br>
              <a:rPr lang="en-US" sz="2500" dirty="0"/>
            </a:br>
            <a:r>
              <a:rPr lang="en-US" sz="2500" dirty="0"/>
              <a:t>Positive Customer Reviews</a:t>
            </a:r>
            <a:br>
              <a:rPr lang="en-US" sz="2500" dirty="0"/>
            </a:br>
            <a:br>
              <a:rPr lang="en-US" sz="2500" dirty="0"/>
            </a:br>
            <a:r>
              <a:rPr lang="en-US" sz="2500" dirty="0"/>
              <a:t>Sao Paulo </a:t>
            </a:r>
          </a:p>
        </p:txBody>
      </p:sp>
      <p:cxnSp>
        <p:nvCxnSpPr>
          <p:cNvPr id="14" name="Straight Connector 13">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0616811-062F-F8E9-04D8-07B7ABD0FF4A}"/>
              </a:ext>
            </a:extLst>
          </p:cNvPr>
          <p:cNvSpPr txBox="1"/>
          <p:nvPr/>
        </p:nvSpPr>
        <p:spPr>
          <a:xfrm>
            <a:off x="1344487" y="2247900"/>
            <a:ext cx="3227511" cy="2362200"/>
          </a:xfrm>
          <a:prstGeom prst="rect">
            <a:avLst/>
          </a:prstGeom>
        </p:spPr>
        <p:txBody>
          <a:bodyPr vert="horz" lIns="91440" tIns="45720" rIns="91440" bIns="45720" rtlCol="0" anchor="ctr">
            <a:normAutofit/>
          </a:bodyPr>
          <a:lstStyle/>
          <a:p>
            <a:pPr>
              <a:spcBef>
                <a:spcPct val="20000"/>
              </a:spcBef>
              <a:spcAft>
                <a:spcPts val="600"/>
              </a:spcAft>
              <a:buClr>
                <a:schemeClr val="tx2"/>
              </a:buClr>
              <a:buSzPct val="70000"/>
              <a:buFont typeface="Wingdings 2" charset="2"/>
            </a:pPr>
            <a:r>
              <a:rPr lang="en-US" sz="3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Conclusions</a:t>
            </a:r>
          </a:p>
        </p:txBody>
      </p:sp>
    </p:spTree>
    <p:extLst>
      <p:ext uri="{BB962C8B-B14F-4D97-AF65-F5344CB8AC3E}">
        <p14:creationId xmlns:p14="http://schemas.microsoft.com/office/powerpoint/2010/main" val="1416589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24613-26BC-A040-2FC7-D5D8F59F9F46}"/>
              </a:ext>
            </a:extLst>
          </p:cNvPr>
          <p:cNvSpPr>
            <a:spLocks noGrp="1"/>
          </p:cNvSpPr>
          <p:nvPr>
            <p:ph type="title"/>
          </p:nvPr>
        </p:nvSpPr>
        <p:spPr>
          <a:xfrm>
            <a:off x="834013" y="1115568"/>
            <a:ext cx="3487616" cy="4626864"/>
          </a:xfrm>
        </p:spPr>
        <p:txBody>
          <a:bodyPr>
            <a:normAutofit/>
          </a:bodyPr>
          <a:lstStyle/>
          <a:p>
            <a:pPr algn="l"/>
            <a:r>
              <a:rPr lang="en-US" sz="3600" dirty="0"/>
              <a:t>What’s next ?</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47108A-428F-1500-9A9D-B19F84D29211}"/>
              </a:ext>
            </a:extLst>
          </p:cNvPr>
          <p:cNvSpPr>
            <a:spLocks noGrp="1"/>
          </p:cNvSpPr>
          <p:nvPr>
            <p:ph idx="1"/>
          </p:nvPr>
        </p:nvSpPr>
        <p:spPr>
          <a:xfrm>
            <a:off x="5112635" y="1115568"/>
            <a:ext cx="6245352" cy="5028057"/>
          </a:xfrm>
        </p:spPr>
        <p:txBody>
          <a:bodyPr anchor="ctr">
            <a:normAutofit/>
          </a:bodyPr>
          <a:lstStyle/>
          <a:p>
            <a:pPr marL="36900" indent="0">
              <a:buNone/>
            </a:pPr>
            <a:r>
              <a:rPr lang="en-US" dirty="0"/>
              <a:t>Marketing:</a:t>
            </a:r>
          </a:p>
          <a:p>
            <a:pPr marL="36900" indent="0">
              <a:buNone/>
            </a:pPr>
            <a:r>
              <a:rPr lang="en-US" sz="1600" dirty="0"/>
              <a:t>Merchant growth over time</a:t>
            </a:r>
          </a:p>
          <a:p>
            <a:pPr marL="36900" indent="0">
              <a:buNone/>
            </a:pPr>
            <a:r>
              <a:rPr lang="en-US" sz="1600" dirty="0"/>
              <a:t>How this growth impacted Sales ?</a:t>
            </a:r>
          </a:p>
          <a:p>
            <a:pPr marL="36900" indent="0">
              <a:buNone/>
            </a:pPr>
            <a:endParaRPr lang="en-US" dirty="0"/>
          </a:p>
          <a:p>
            <a:pPr marL="36900" indent="0">
              <a:buNone/>
            </a:pPr>
            <a:r>
              <a:rPr lang="en-US" dirty="0"/>
              <a:t>Orders:</a:t>
            </a:r>
          </a:p>
          <a:p>
            <a:pPr marL="36900" indent="0">
              <a:buNone/>
            </a:pPr>
            <a:r>
              <a:rPr lang="en-US" sz="1600" dirty="0"/>
              <a:t>Inventory vs Sales analysis</a:t>
            </a:r>
          </a:p>
          <a:p>
            <a:pPr marL="36900" indent="0">
              <a:buNone/>
            </a:pPr>
            <a:r>
              <a:rPr lang="en-US" sz="1600" dirty="0"/>
              <a:t>Logistics analysis</a:t>
            </a:r>
          </a:p>
          <a:p>
            <a:pPr marL="36900" indent="0">
              <a:buNone/>
            </a:pPr>
            <a:endParaRPr lang="en-US" dirty="0"/>
          </a:p>
          <a:p>
            <a:pPr marL="36900" indent="0">
              <a:buNone/>
            </a:pPr>
            <a:r>
              <a:rPr lang="en-US" dirty="0"/>
              <a:t>Customers:</a:t>
            </a:r>
          </a:p>
          <a:p>
            <a:pPr marL="36900" indent="0">
              <a:buNone/>
            </a:pPr>
            <a:r>
              <a:rPr lang="en-US" sz="1600" dirty="0"/>
              <a:t>Customer Review analysis </a:t>
            </a:r>
          </a:p>
          <a:p>
            <a:pPr marL="36900" indent="0">
              <a:buNone/>
            </a:pPr>
            <a:r>
              <a:rPr lang="en-US" sz="1600" dirty="0"/>
              <a:t>Sao Paulo – Best Practices learning</a:t>
            </a:r>
          </a:p>
        </p:txBody>
      </p:sp>
    </p:spTree>
    <p:extLst>
      <p:ext uri="{BB962C8B-B14F-4D97-AF65-F5344CB8AC3E}">
        <p14:creationId xmlns:p14="http://schemas.microsoft.com/office/powerpoint/2010/main" val="4206874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95D25-BF80-C8A1-AED5-91FC782AAF6C}"/>
              </a:ext>
            </a:extLst>
          </p:cNvPr>
          <p:cNvSpPr>
            <a:spLocks noGrp="1"/>
          </p:cNvSpPr>
          <p:nvPr>
            <p:ph type="title"/>
          </p:nvPr>
        </p:nvSpPr>
        <p:spPr>
          <a:xfrm>
            <a:off x="834013" y="1115568"/>
            <a:ext cx="3487616" cy="4626864"/>
          </a:xfrm>
        </p:spPr>
        <p:txBody>
          <a:bodyPr>
            <a:normAutofit/>
          </a:bodyPr>
          <a:lstStyle/>
          <a:p>
            <a:pPr algn="l"/>
            <a:r>
              <a:rPr lang="en-US" sz="3600" dirty="0"/>
              <a:t>Thank you!</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BB5E15-8A95-1262-B6DC-B296FCDEFE6F}"/>
              </a:ext>
            </a:extLst>
          </p:cNvPr>
          <p:cNvSpPr>
            <a:spLocks noGrp="1"/>
          </p:cNvSpPr>
          <p:nvPr>
            <p:ph idx="1"/>
          </p:nvPr>
        </p:nvSpPr>
        <p:spPr>
          <a:xfrm>
            <a:off x="5105398" y="1115568"/>
            <a:ext cx="6245352" cy="4626864"/>
          </a:xfrm>
        </p:spPr>
        <p:txBody>
          <a:bodyPr anchor="ctr">
            <a:normAutofit/>
          </a:bodyPr>
          <a:lstStyle/>
          <a:p>
            <a:pPr marL="36900" indent="0">
              <a:buNone/>
            </a:pPr>
            <a:r>
              <a:rPr lang="en-US" sz="2400" dirty="0"/>
              <a:t>Kaggle - Data Source</a:t>
            </a:r>
          </a:p>
          <a:p>
            <a:pPr marL="36900" indent="0">
              <a:buNone/>
            </a:pPr>
            <a:r>
              <a:rPr lang="en-US" sz="2400" dirty="0"/>
              <a:t>Excel, PowerPoint and Python</a:t>
            </a:r>
          </a:p>
          <a:p>
            <a:pPr marL="36900" indent="0">
              <a:buNone/>
            </a:pPr>
            <a:r>
              <a:rPr lang="en-US" sz="2400" dirty="0"/>
              <a:t>Instructional videos on YouTube</a:t>
            </a:r>
          </a:p>
          <a:p>
            <a:pPr marL="36900" indent="0">
              <a:buNone/>
            </a:pPr>
            <a:r>
              <a:rPr lang="en-US" sz="2400" dirty="0"/>
              <a:t>Python help on the internet</a:t>
            </a:r>
          </a:p>
          <a:p>
            <a:pPr marL="36900" indent="0">
              <a:buNone/>
            </a:pPr>
            <a:r>
              <a:rPr lang="en-US" sz="2400" dirty="0"/>
              <a:t>Vadim, my instructor and project mentor</a:t>
            </a:r>
          </a:p>
          <a:p>
            <a:pPr marL="36900" indent="0">
              <a:buNone/>
            </a:pPr>
            <a:r>
              <a:rPr lang="en-US" sz="2400" dirty="0"/>
              <a:t>Dennis, my instructor</a:t>
            </a:r>
          </a:p>
          <a:p>
            <a:pPr marL="36900" indent="0">
              <a:buNone/>
            </a:pPr>
            <a:r>
              <a:rPr lang="en-US" sz="2400" dirty="0"/>
              <a:t>All at TTP &amp; </a:t>
            </a:r>
            <a:r>
              <a:rPr lang="en-US" sz="2400" dirty="0" err="1"/>
              <a:t>Fullstack</a:t>
            </a:r>
            <a:r>
              <a:rPr lang="en-US" sz="2400" dirty="0"/>
              <a:t> Academy</a:t>
            </a:r>
          </a:p>
          <a:p>
            <a:pPr marL="36900" indent="0">
              <a:buNone/>
            </a:pPr>
            <a:r>
              <a:rPr lang="en-US" sz="2400" dirty="0"/>
              <a:t>My fellow team members</a:t>
            </a:r>
          </a:p>
        </p:txBody>
      </p:sp>
    </p:spTree>
    <p:extLst>
      <p:ext uri="{BB962C8B-B14F-4D97-AF65-F5344CB8AC3E}">
        <p14:creationId xmlns:p14="http://schemas.microsoft.com/office/powerpoint/2010/main" val="298467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2D71D-FDFF-A4FD-28EE-F77D0597DF1B}"/>
              </a:ext>
            </a:extLst>
          </p:cNvPr>
          <p:cNvSpPr>
            <a:spLocks noGrp="1"/>
          </p:cNvSpPr>
          <p:nvPr>
            <p:ph type="title"/>
          </p:nvPr>
        </p:nvSpPr>
        <p:spPr>
          <a:xfrm>
            <a:off x="834013" y="1115568"/>
            <a:ext cx="3487616" cy="4626864"/>
          </a:xfrm>
        </p:spPr>
        <p:txBody>
          <a:bodyPr>
            <a:normAutofit/>
          </a:bodyPr>
          <a:lstStyle/>
          <a:p>
            <a:pPr algn="l"/>
            <a:r>
              <a:rPr lang="en-US" sz="3600" dirty="0"/>
              <a:t>Introduction</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89B95673-C876-6141-B2C7-371FD0EA8FC6}"/>
              </a:ext>
            </a:extLst>
          </p:cNvPr>
          <p:cNvSpPr txBox="1">
            <a:spLocks/>
          </p:cNvSpPr>
          <p:nvPr/>
        </p:nvSpPr>
        <p:spPr>
          <a:xfrm>
            <a:off x="5149238" y="2324148"/>
            <a:ext cx="4714875" cy="202774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marL="36900" algn="l"/>
            <a:r>
              <a:rPr lang="en-US" sz="2800" dirty="0"/>
              <a:t>Gayathri Mulagund</a:t>
            </a:r>
          </a:p>
          <a:p>
            <a:pPr marL="36900" algn="l"/>
            <a:r>
              <a:rPr lang="en-US" sz="1800" dirty="0"/>
              <a:t>Data Analyst</a:t>
            </a:r>
          </a:p>
          <a:p>
            <a:pPr marL="36900" algn="l"/>
            <a:r>
              <a:rPr lang="en-US" sz="1800" b="0" i="0" dirty="0">
                <a:effectLst/>
                <a:latin typeface="-apple-system"/>
              </a:rPr>
              <a:t>www.linkedin.com/in/gayathri-mulagund</a:t>
            </a:r>
            <a:endParaRPr lang="en-US" sz="1800" dirty="0"/>
          </a:p>
        </p:txBody>
      </p:sp>
    </p:spTree>
    <p:extLst>
      <p:ext uri="{BB962C8B-B14F-4D97-AF65-F5344CB8AC3E}">
        <p14:creationId xmlns:p14="http://schemas.microsoft.com/office/powerpoint/2010/main" val="254966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82E86B-3BC2-8B34-4ECF-1B49692BBCDE}"/>
              </a:ext>
            </a:extLst>
          </p:cNvPr>
          <p:cNvSpPr>
            <a:spLocks noGrp="1"/>
          </p:cNvSpPr>
          <p:nvPr>
            <p:ph type="title"/>
          </p:nvPr>
        </p:nvSpPr>
        <p:spPr>
          <a:xfrm>
            <a:off x="4895855" y="1097280"/>
            <a:ext cx="7296145" cy="4626864"/>
          </a:xfrm>
        </p:spPr>
        <p:txBody>
          <a:bodyPr vert="horz" lIns="91440" tIns="45720" rIns="91440" bIns="45720" rtlCol="0" anchor="ctr">
            <a:normAutofit/>
          </a:bodyPr>
          <a:lstStyle/>
          <a:p>
            <a:pPr algn="l">
              <a:lnSpc>
                <a:spcPct val="90000"/>
              </a:lnSpc>
            </a:pPr>
            <a:r>
              <a:rPr lang="en-US" sz="2200" b="1" dirty="0">
                <a:latin typeface="+mn-lt"/>
                <a:ea typeface="Cambria" panose="02040503050406030204" pitchFamily="18" charset="0"/>
              </a:rPr>
              <a:t>An online site aggregation platform </a:t>
            </a:r>
            <a:br>
              <a:rPr lang="en-US" sz="2200" b="1" dirty="0">
                <a:latin typeface="+mn-lt"/>
                <a:ea typeface="Cambria" panose="02040503050406030204" pitchFamily="18" charset="0"/>
              </a:rPr>
            </a:br>
            <a:br>
              <a:rPr lang="en-US" sz="2200" b="1" dirty="0">
                <a:latin typeface="+mn-lt"/>
                <a:ea typeface="Cambria" panose="02040503050406030204" pitchFamily="18" charset="0"/>
              </a:rPr>
            </a:br>
            <a:r>
              <a:rPr lang="en-US" sz="2200" b="1" dirty="0">
                <a:latin typeface="+mn-lt"/>
                <a:ea typeface="Cambria" panose="02040503050406030204" pitchFamily="18" charset="0"/>
              </a:rPr>
              <a:t>Connects merchants and their products to marketplace</a:t>
            </a:r>
            <a:br>
              <a:rPr lang="en-US" sz="2200" b="1" dirty="0">
                <a:latin typeface="+mn-lt"/>
                <a:ea typeface="Cambria" panose="02040503050406030204" pitchFamily="18" charset="0"/>
              </a:rPr>
            </a:br>
            <a:br>
              <a:rPr lang="en-US" sz="2200" b="1" dirty="0">
                <a:latin typeface="+mn-lt"/>
                <a:ea typeface="Cambria" panose="02040503050406030204" pitchFamily="18" charset="0"/>
              </a:rPr>
            </a:br>
            <a:r>
              <a:rPr lang="en-US" sz="2200" b="1" dirty="0">
                <a:latin typeface="+mn-lt"/>
                <a:ea typeface="Cambria" panose="02040503050406030204" pitchFamily="18" charset="0"/>
              </a:rPr>
              <a:t>Founded in February 2015 by Tiago Dalvi</a:t>
            </a:r>
            <a:br>
              <a:rPr lang="en-US" sz="2200" b="1" dirty="0">
                <a:latin typeface="+mn-lt"/>
                <a:ea typeface="Cambria" panose="02040503050406030204" pitchFamily="18" charset="0"/>
              </a:rPr>
            </a:br>
            <a:br>
              <a:rPr lang="en-US" sz="2200" b="1" dirty="0">
                <a:latin typeface="+mn-lt"/>
                <a:ea typeface="Cambria" panose="02040503050406030204" pitchFamily="18" charset="0"/>
              </a:rPr>
            </a:br>
            <a:r>
              <a:rPr lang="en-US" sz="2200" b="1" dirty="0">
                <a:latin typeface="+mn-lt"/>
                <a:ea typeface="Cambria" panose="02040503050406030204" pitchFamily="18" charset="0"/>
              </a:rPr>
              <a:t>Over 200,000 users in 180 countries</a:t>
            </a:r>
            <a:br>
              <a:rPr lang="en-US" sz="2200" b="1" dirty="0">
                <a:latin typeface="+mn-lt"/>
                <a:ea typeface="Cambria" panose="02040503050406030204" pitchFamily="18" charset="0"/>
              </a:rPr>
            </a:br>
            <a:br>
              <a:rPr lang="en-US" sz="2200" b="1" dirty="0">
                <a:latin typeface="+mn-lt"/>
                <a:ea typeface="Cambria" panose="02040503050406030204" pitchFamily="18" charset="0"/>
              </a:rPr>
            </a:br>
            <a:r>
              <a:rPr lang="en-US" sz="2200" b="1" dirty="0">
                <a:latin typeface="+mn-lt"/>
                <a:ea typeface="Cambria" panose="02040503050406030204" pitchFamily="18" charset="0"/>
              </a:rPr>
              <a:t>Over 45,000 shopkeepers and retailers as clients</a:t>
            </a:r>
            <a:br>
              <a:rPr lang="en-US" sz="2200" b="1" dirty="0">
                <a:latin typeface="+mn-lt"/>
                <a:ea typeface="Cambria" panose="02040503050406030204" pitchFamily="18" charset="0"/>
              </a:rPr>
            </a:br>
            <a:br>
              <a:rPr lang="en-US" sz="2200" b="1" dirty="0">
                <a:latin typeface="+mn-lt"/>
                <a:ea typeface="Cambria" panose="02040503050406030204" pitchFamily="18" charset="0"/>
              </a:rPr>
            </a:br>
            <a:r>
              <a:rPr lang="en-US" sz="2200" b="1" dirty="0">
                <a:latin typeface="+mn-lt"/>
                <a:ea typeface="Cambria" panose="02040503050406030204" pitchFamily="18" charset="0"/>
              </a:rPr>
              <a:t>Dataset information - 100k orders from 2016 to 2018</a:t>
            </a:r>
          </a:p>
        </p:txBody>
      </p:sp>
      <p:sp>
        <p:nvSpPr>
          <p:cNvPr id="7" name="TextBox 6">
            <a:extLst>
              <a:ext uri="{FF2B5EF4-FFF2-40B4-BE49-F238E27FC236}">
                <a16:creationId xmlns:a16="http://schemas.microsoft.com/office/drawing/2014/main" id="{D0616811-062F-F8E9-04D8-07B7ABD0FF4A}"/>
              </a:ext>
            </a:extLst>
          </p:cNvPr>
          <p:cNvSpPr txBox="1"/>
          <p:nvPr/>
        </p:nvSpPr>
        <p:spPr>
          <a:xfrm>
            <a:off x="1008889" y="1097280"/>
            <a:ext cx="3161083" cy="4626863"/>
          </a:xfrm>
          <a:prstGeom prst="rect">
            <a:avLst/>
          </a:prstGeom>
        </p:spPr>
        <p:txBody>
          <a:bodyPr vert="horz" lIns="91440" tIns="45720" rIns="91440" bIns="45720" rtlCol="0" anchor="ctr">
            <a:normAutofit/>
          </a:bodyPr>
          <a:lstStyle/>
          <a:p>
            <a:pPr algn="ctr">
              <a:spcBef>
                <a:spcPct val="20000"/>
              </a:spcBef>
              <a:spcAft>
                <a:spcPts val="600"/>
              </a:spcAft>
              <a:buClr>
                <a:schemeClr val="tx2"/>
              </a:buClr>
              <a:buSzPct val="70000"/>
            </a:pPr>
            <a:br>
              <a:rPr lang="en-US" sz="20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Cambria" panose="02040503050406030204" pitchFamily="18" charset="0"/>
              </a:rPr>
            </a:br>
            <a:r>
              <a:rPr lang="en-US" sz="4400" b="1" dirty="0" err="1">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Cambria" panose="02040503050406030204" pitchFamily="18" charset="0"/>
              </a:rPr>
              <a:t>Olist</a:t>
            </a:r>
            <a:endParaRPr lang="en-US" sz="44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Cambria" panose="02040503050406030204" pitchFamily="18" charset="0"/>
            </a:endParaRPr>
          </a:p>
          <a:p>
            <a:pPr algn="r">
              <a:spcBef>
                <a:spcPct val="20000"/>
              </a:spcBef>
              <a:spcAft>
                <a:spcPts val="600"/>
              </a:spcAft>
              <a:buClr>
                <a:schemeClr val="tx2"/>
              </a:buClr>
              <a:buSzPct val="70000"/>
            </a:pPr>
            <a:r>
              <a:rPr lang="en-US" sz="2000" b="1" dirty="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Cambria" panose="02040503050406030204" pitchFamily="18" charset="0"/>
              </a:rPr>
              <a:t> Brazilian e-commerce marketplace integrator</a:t>
            </a:r>
          </a:p>
        </p:txBody>
      </p:sp>
      <p:cxnSp>
        <p:nvCxnSpPr>
          <p:cNvPr id="14" name="Straight Connector 13">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793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1F112-7DF5-D575-6413-43F851C8876D}"/>
              </a:ext>
            </a:extLst>
          </p:cNvPr>
          <p:cNvSpPr>
            <a:spLocks noGrp="1"/>
          </p:cNvSpPr>
          <p:nvPr>
            <p:ph type="title"/>
          </p:nvPr>
        </p:nvSpPr>
        <p:spPr>
          <a:xfrm>
            <a:off x="5031942" y="1914430"/>
            <a:ext cx="6064677" cy="3124295"/>
          </a:xfrm>
        </p:spPr>
        <p:txBody>
          <a:bodyPr vert="horz" lIns="91440" tIns="45720" rIns="91440" bIns="45720" rtlCol="0" anchor="ctr">
            <a:noAutofit/>
          </a:bodyPr>
          <a:lstStyle/>
          <a:p>
            <a:pPr algn="l">
              <a:lnSpc>
                <a:spcPct val="90000"/>
              </a:lnSpc>
            </a:pPr>
            <a:br>
              <a:rPr lang="en-US" sz="2800" dirty="0"/>
            </a:br>
            <a:br>
              <a:rPr lang="en-US" sz="2800" dirty="0"/>
            </a:br>
            <a:br>
              <a:rPr lang="en-US" sz="2800" dirty="0"/>
            </a:br>
            <a:r>
              <a:rPr lang="en-US" sz="2800" dirty="0"/>
              <a:t>Attracting more shopkeepers by enhancing the service and attracting more end-customers through a broader product spectrum and higher satisfaction</a:t>
            </a:r>
            <a:br>
              <a:rPr lang="en-US" sz="2800" dirty="0"/>
            </a:br>
            <a:br>
              <a:rPr lang="en-US" sz="2800" dirty="0"/>
            </a:br>
            <a:br>
              <a:rPr lang="en-US" sz="2800" dirty="0"/>
            </a:br>
            <a:endParaRPr lang="en-US" sz="2800" dirty="0"/>
          </a:p>
        </p:txBody>
      </p:sp>
      <p:cxnSp>
        <p:nvCxnSpPr>
          <p:cNvPr id="9" name="Straight Connector 8">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9571EF2-F20F-AB06-0C3A-35F9B167AA76}"/>
              </a:ext>
            </a:extLst>
          </p:cNvPr>
          <p:cNvSpPr txBox="1"/>
          <p:nvPr/>
        </p:nvSpPr>
        <p:spPr>
          <a:xfrm>
            <a:off x="472587" y="3020049"/>
            <a:ext cx="4182018" cy="1200329"/>
          </a:xfrm>
          <a:prstGeom prst="rect">
            <a:avLst/>
          </a:prstGeom>
          <a:noFill/>
        </p:spPr>
        <p:txBody>
          <a:bodyPr wrap="square">
            <a:spAutoFit/>
          </a:bodyPr>
          <a:lstStyle/>
          <a:p>
            <a:r>
              <a:rPr lang="en-US" sz="3600" dirty="0">
                <a:latin typeface="+mj-lt"/>
                <a:ea typeface="Cambria" panose="02040503050406030204" pitchFamily="18" charset="0"/>
              </a:rPr>
              <a:t>Business Objective </a:t>
            </a:r>
          </a:p>
          <a:p>
            <a:pPr algn="ctr"/>
            <a:r>
              <a:rPr lang="en-US" sz="3600" dirty="0">
                <a:latin typeface="+mj-lt"/>
                <a:ea typeface="Cambria" panose="02040503050406030204" pitchFamily="18" charset="0"/>
              </a:rPr>
              <a:t>(B2P) </a:t>
            </a:r>
          </a:p>
        </p:txBody>
      </p:sp>
    </p:spTree>
    <p:extLst>
      <p:ext uri="{BB962C8B-B14F-4D97-AF65-F5344CB8AC3E}">
        <p14:creationId xmlns:p14="http://schemas.microsoft.com/office/powerpoint/2010/main" val="25941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76687A-D0AA-87A2-B7A5-E6C5AAC62409}"/>
              </a:ext>
            </a:extLst>
          </p:cNvPr>
          <p:cNvSpPr>
            <a:spLocks noGrp="1"/>
          </p:cNvSpPr>
          <p:nvPr>
            <p:ph type="title"/>
          </p:nvPr>
        </p:nvSpPr>
        <p:spPr>
          <a:xfrm>
            <a:off x="834013" y="1115568"/>
            <a:ext cx="3487616" cy="4626864"/>
          </a:xfrm>
        </p:spPr>
        <p:txBody>
          <a:bodyPr>
            <a:normAutofit/>
          </a:bodyPr>
          <a:lstStyle/>
          <a:p>
            <a:pPr algn="l"/>
            <a:r>
              <a:rPr lang="en-US" sz="3600" dirty="0"/>
              <a:t>Operations</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4AD439-3344-6FF4-0670-9F670F5529AB}"/>
              </a:ext>
            </a:extLst>
          </p:cNvPr>
          <p:cNvSpPr>
            <a:spLocks noGrp="1"/>
          </p:cNvSpPr>
          <p:nvPr>
            <p:ph idx="1"/>
          </p:nvPr>
        </p:nvSpPr>
        <p:spPr>
          <a:xfrm>
            <a:off x="4967650" y="2157984"/>
            <a:ext cx="6245352" cy="2542032"/>
          </a:xfrm>
        </p:spPr>
        <p:txBody>
          <a:bodyPr anchor="ctr">
            <a:normAutofit/>
          </a:bodyPr>
          <a:lstStyle/>
          <a:p>
            <a:pPr marL="36900" indent="0">
              <a:buNone/>
            </a:pPr>
            <a:r>
              <a:rPr lang="en-US" sz="2400" dirty="0"/>
              <a:t>Time Series Analysis</a:t>
            </a:r>
          </a:p>
          <a:p>
            <a:pPr marL="36900" indent="0">
              <a:buNone/>
            </a:pPr>
            <a:r>
              <a:rPr lang="en-US" sz="2400" dirty="0"/>
              <a:t>Product Categories</a:t>
            </a:r>
          </a:p>
          <a:p>
            <a:pPr marL="36900" indent="0">
              <a:buNone/>
            </a:pPr>
            <a:r>
              <a:rPr lang="en-US" sz="2400" dirty="0"/>
              <a:t>Price Distribution</a:t>
            </a:r>
          </a:p>
          <a:p>
            <a:pPr marL="36900" indent="0">
              <a:buNone/>
            </a:pPr>
            <a:r>
              <a:rPr lang="en-US" sz="2400" dirty="0"/>
              <a:t>Payment Details</a:t>
            </a:r>
          </a:p>
          <a:p>
            <a:pPr marL="36900" indent="0">
              <a:buNone/>
            </a:pPr>
            <a:r>
              <a:rPr lang="en-US" sz="2400" dirty="0"/>
              <a:t>Reviews</a:t>
            </a:r>
          </a:p>
        </p:txBody>
      </p:sp>
    </p:spTree>
    <p:extLst>
      <p:ext uri="{BB962C8B-B14F-4D97-AF65-F5344CB8AC3E}">
        <p14:creationId xmlns:p14="http://schemas.microsoft.com/office/powerpoint/2010/main" val="3624113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946F8-EE2A-37C3-5BA9-21F8B5576BE0}"/>
              </a:ext>
            </a:extLst>
          </p:cNvPr>
          <p:cNvSpPr>
            <a:spLocks noGrp="1"/>
          </p:cNvSpPr>
          <p:nvPr>
            <p:ph type="title"/>
          </p:nvPr>
        </p:nvSpPr>
        <p:spPr>
          <a:xfrm>
            <a:off x="-212359" y="95743"/>
            <a:ext cx="9076329" cy="1064277"/>
          </a:xfrm>
        </p:spPr>
        <p:txBody>
          <a:bodyPr>
            <a:normAutofit/>
          </a:bodyPr>
          <a:lstStyle/>
          <a:p>
            <a:pPr algn="r"/>
            <a:r>
              <a:rPr lang="en-US" dirty="0"/>
              <a:t> Orders – Quantity </a:t>
            </a:r>
            <a:r>
              <a:rPr lang="en-US" sz="3600" dirty="0"/>
              <a:t>2016</a:t>
            </a:r>
            <a:r>
              <a:rPr lang="en-US" dirty="0"/>
              <a:t> -10 to 2018 - 09</a:t>
            </a:r>
          </a:p>
        </p:txBody>
      </p:sp>
      <p:sp>
        <p:nvSpPr>
          <p:cNvPr id="8" name="Title 1">
            <a:extLst>
              <a:ext uri="{FF2B5EF4-FFF2-40B4-BE49-F238E27FC236}">
                <a16:creationId xmlns:a16="http://schemas.microsoft.com/office/drawing/2014/main" id="{B677DBAE-FE6C-6C60-AEA0-B87F4BDFB763}"/>
              </a:ext>
            </a:extLst>
          </p:cNvPr>
          <p:cNvSpPr txBox="1">
            <a:spLocks/>
          </p:cNvSpPr>
          <p:nvPr/>
        </p:nvSpPr>
        <p:spPr>
          <a:xfrm>
            <a:off x="108580" y="3261711"/>
            <a:ext cx="9076329" cy="1064277"/>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a:lstStyle>
          <a:p>
            <a:r>
              <a:rPr lang="en-US" sz="3600" dirty="0"/>
              <a:t> Orders – Sales 2018 - 02 to 2018 - 08</a:t>
            </a:r>
          </a:p>
        </p:txBody>
      </p:sp>
      <p:pic>
        <p:nvPicPr>
          <p:cNvPr id="10" name="Picture 9" descr="Graphical user interface, text&#10;&#10;Description automatically generated">
            <a:extLst>
              <a:ext uri="{FF2B5EF4-FFF2-40B4-BE49-F238E27FC236}">
                <a16:creationId xmlns:a16="http://schemas.microsoft.com/office/drawing/2014/main" id="{C54FD1E2-3A10-8FF1-18D7-3CBA3DC4C55A}"/>
              </a:ext>
            </a:extLst>
          </p:cNvPr>
          <p:cNvPicPr>
            <a:picLocks noChangeAspect="1"/>
          </p:cNvPicPr>
          <p:nvPr/>
        </p:nvPicPr>
        <p:blipFill rotWithShape="1">
          <a:blip r:embed="rId2">
            <a:extLst>
              <a:ext uri="{28A0092B-C50C-407E-A947-70E740481C1C}">
                <a14:useLocalDpi xmlns:a14="http://schemas.microsoft.com/office/drawing/2010/main" val="0"/>
              </a:ext>
            </a:extLst>
          </a:blip>
          <a:srcRect l="22083" t="52779" r="6786" b="15370"/>
          <a:stretch/>
        </p:blipFill>
        <p:spPr>
          <a:xfrm>
            <a:off x="381000" y="1077311"/>
            <a:ext cx="9051112" cy="2184400"/>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AE5690A9-FF46-E0AE-BFF5-F6540EDFAF32}"/>
              </a:ext>
            </a:extLst>
          </p:cNvPr>
          <p:cNvPicPr>
            <a:picLocks noChangeAspect="1"/>
          </p:cNvPicPr>
          <p:nvPr/>
        </p:nvPicPr>
        <p:blipFill rotWithShape="1">
          <a:blip r:embed="rId3">
            <a:extLst>
              <a:ext uri="{28A0092B-C50C-407E-A947-70E740481C1C}">
                <a14:useLocalDpi xmlns:a14="http://schemas.microsoft.com/office/drawing/2010/main" val="0"/>
              </a:ext>
            </a:extLst>
          </a:blip>
          <a:srcRect l="22291" t="43996" r="7083" b="22593"/>
          <a:stretch/>
        </p:blipFill>
        <p:spPr>
          <a:xfrm>
            <a:off x="355783" y="4233754"/>
            <a:ext cx="9076328" cy="2291364"/>
          </a:xfrm>
          <a:prstGeom prst="rect">
            <a:avLst/>
          </a:prstGeom>
        </p:spPr>
      </p:pic>
      <p:sp>
        <p:nvSpPr>
          <p:cNvPr id="14" name="TextBox 13">
            <a:extLst>
              <a:ext uri="{FF2B5EF4-FFF2-40B4-BE49-F238E27FC236}">
                <a16:creationId xmlns:a16="http://schemas.microsoft.com/office/drawing/2014/main" id="{27197719-694D-EF63-5A7D-E8534B58E8EC}"/>
              </a:ext>
            </a:extLst>
          </p:cNvPr>
          <p:cNvSpPr txBox="1"/>
          <p:nvPr/>
        </p:nvSpPr>
        <p:spPr>
          <a:xfrm>
            <a:off x="9574986" y="5215694"/>
            <a:ext cx="2617014" cy="1384995"/>
          </a:xfrm>
          <a:prstGeom prst="rect">
            <a:avLst/>
          </a:prstGeom>
          <a:noFill/>
        </p:spPr>
        <p:txBody>
          <a:bodyPr wrap="square">
            <a:spAutoFit/>
          </a:bodyPr>
          <a:lstStyle/>
          <a:p>
            <a:r>
              <a:rPr lang="en-US" sz="2800" dirty="0">
                <a:solidFill>
                  <a:schemeClr val="tx1">
                    <a:lumMod val="75000"/>
                  </a:schemeClr>
                </a:solidFill>
              </a:rPr>
              <a:t>Sales Growth:</a:t>
            </a:r>
            <a:endParaRPr lang="en-US" sz="2800" b="0" i="0" dirty="0">
              <a:solidFill>
                <a:schemeClr val="tx1">
                  <a:lumMod val="75000"/>
                </a:schemeClr>
              </a:solidFill>
              <a:effectLst/>
            </a:endParaRPr>
          </a:p>
          <a:p>
            <a:r>
              <a:rPr lang="en-US" sz="2800" b="0" i="0" dirty="0">
                <a:solidFill>
                  <a:schemeClr val="tx1">
                    <a:lumMod val="75000"/>
                  </a:schemeClr>
                </a:solidFill>
                <a:effectLst/>
              </a:rPr>
              <a:t>May 2018 – </a:t>
            </a:r>
          </a:p>
          <a:p>
            <a:r>
              <a:rPr lang="en-US" sz="2800" dirty="0">
                <a:solidFill>
                  <a:schemeClr val="tx1">
                    <a:lumMod val="75000"/>
                  </a:schemeClr>
                </a:solidFill>
              </a:rPr>
              <a:t>Jul 2018</a:t>
            </a:r>
            <a:endParaRPr lang="en-US" sz="2800" b="0" i="0" dirty="0">
              <a:solidFill>
                <a:schemeClr val="tx1">
                  <a:lumMod val="75000"/>
                </a:schemeClr>
              </a:solidFill>
              <a:effectLst/>
            </a:endParaRPr>
          </a:p>
        </p:txBody>
      </p:sp>
      <p:sp>
        <p:nvSpPr>
          <p:cNvPr id="15" name="TextBox 14">
            <a:extLst>
              <a:ext uri="{FF2B5EF4-FFF2-40B4-BE49-F238E27FC236}">
                <a16:creationId xmlns:a16="http://schemas.microsoft.com/office/drawing/2014/main" id="{58BCE208-E548-7C21-D734-A34BDB853690}"/>
              </a:ext>
            </a:extLst>
          </p:cNvPr>
          <p:cNvSpPr txBox="1"/>
          <p:nvPr/>
        </p:nvSpPr>
        <p:spPr>
          <a:xfrm>
            <a:off x="9457329" y="2307604"/>
            <a:ext cx="2400300" cy="954107"/>
          </a:xfrm>
          <a:prstGeom prst="rect">
            <a:avLst/>
          </a:prstGeom>
          <a:noFill/>
        </p:spPr>
        <p:txBody>
          <a:bodyPr wrap="square">
            <a:spAutoFit/>
          </a:bodyPr>
          <a:lstStyle/>
          <a:p>
            <a:r>
              <a:rPr lang="en-US" sz="2800" dirty="0">
                <a:solidFill>
                  <a:schemeClr val="tx1">
                    <a:lumMod val="75000"/>
                  </a:schemeClr>
                </a:solidFill>
              </a:rPr>
              <a:t>Black Friday  2017</a:t>
            </a:r>
            <a:endParaRPr lang="en-US" sz="2800" b="0" i="0" dirty="0">
              <a:solidFill>
                <a:schemeClr val="tx1">
                  <a:lumMod val="75000"/>
                </a:schemeClr>
              </a:solidFill>
              <a:effectLst/>
            </a:endParaRPr>
          </a:p>
        </p:txBody>
      </p:sp>
    </p:spTree>
    <p:extLst>
      <p:ext uri="{BB962C8B-B14F-4D97-AF65-F5344CB8AC3E}">
        <p14:creationId xmlns:p14="http://schemas.microsoft.com/office/powerpoint/2010/main" val="2607092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2868-3A7F-6D87-DD45-9AB608A2AC62}"/>
              </a:ext>
            </a:extLst>
          </p:cNvPr>
          <p:cNvSpPr>
            <a:spLocks noGrp="1"/>
          </p:cNvSpPr>
          <p:nvPr>
            <p:ph type="title"/>
          </p:nvPr>
        </p:nvSpPr>
        <p:spPr>
          <a:xfrm>
            <a:off x="444587" y="173973"/>
            <a:ext cx="9076329" cy="1064277"/>
          </a:xfrm>
        </p:spPr>
        <p:txBody>
          <a:bodyPr/>
          <a:lstStyle/>
          <a:p>
            <a:pPr algn="l"/>
            <a:r>
              <a:rPr lang="en-US" dirty="0"/>
              <a:t>Order Processing</a:t>
            </a:r>
          </a:p>
        </p:txBody>
      </p:sp>
      <p:pic>
        <p:nvPicPr>
          <p:cNvPr id="11" name="Picture 10" descr="Graphical user interface&#10;&#10;Description automatically generated with medium confidence">
            <a:extLst>
              <a:ext uri="{FF2B5EF4-FFF2-40B4-BE49-F238E27FC236}">
                <a16:creationId xmlns:a16="http://schemas.microsoft.com/office/drawing/2014/main" id="{BB1EB79A-90B7-3355-3A38-9B2CB18B780E}"/>
              </a:ext>
            </a:extLst>
          </p:cNvPr>
          <p:cNvPicPr>
            <a:picLocks noChangeAspect="1"/>
          </p:cNvPicPr>
          <p:nvPr/>
        </p:nvPicPr>
        <p:blipFill rotWithShape="1">
          <a:blip r:embed="rId2">
            <a:extLst>
              <a:ext uri="{28A0092B-C50C-407E-A947-70E740481C1C}">
                <a14:useLocalDpi xmlns:a14="http://schemas.microsoft.com/office/drawing/2010/main" val="0"/>
              </a:ext>
            </a:extLst>
          </a:blip>
          <a:srcRect l="24062" t="37778" r="4376" b="28889"/>
          <a:stretch/>
        </p:blipFill>
        <p:spPr>
          <a:xfrm>
            <a:off x="532358" y="1321447"/>
            <a:ext cx="8724900" cy="2286000"/>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99D81F12-A9EF-A433-1E81-142D791A409C}"/>
              </a:ext>
            </a:extLst>
          </p:cNvPr>
          <p:cNvPicPr>
            <a:picLocks noChangeAspect="1"/>
          </p:cNvPicPr>
          <p:nvPr/>
        </p:nvPicPr>
        <p:blipFill rotWithShape="1">
          <a:blip r:embed="rId3">
            <a:extLst>
              <a:ext uri="{28A0092B-C50C-407E-A947-70E740481C1C}">
                <a14:useLocalDpi xmlns:a14="http://schemas.microsoft.com/office/drawing/2010/main" val="0"/>
              </a:ext>
            </a:extLst>
          </a:blip>
          <a:srcRect l="24010" t="39074" r="4428" b="27592"/>
          <a:stretch/>
        </p:blipFill>
        <p:spPr>
          <a:xfrm>
            <a:off x="532357" y="3759200"/>
            <a:ext cx="8724901" cy="2286000"/>
          </a:xfrm>
          <a:prstGeom prst="rect">
            <a:avLst/>
          </a:prstGeom>
        </p:spPr>
      </p:pic>
      <p:sp>
        <p:nvSpPr>
          <p:cNvPr id="14" name="TextBox 13">
            <a:extLst>
              <a:ext uri="{FF2B5EF4-FFF2-40B4-BE49-F238E27FC236}">
                <a16:creationId xmlns:a16="http://schemas.microsoft.com/office/drawing/2014/main" id="{4A0C8CAA-FE39-E447-C4CC-00D90EF3AE0F}"/>
              </a:ext>
            </a:extLst>
          </p:cNvPr>
          <p:cNvSpPr txBox="1"/>
          <p:nvPr/>
        </p:nvSpPr>
        <p:spPr>
          <a:xfrm>
            <a:off x="7373893" y="879739"/>
            <a:ext cx="1990726" cy="400110"/>
          </a:xfrm>
          <a:prstGeom prst="rect">
            <a:avLst/>
          </a:prstGeom>
          <a:noFill/>
        </p:spPr>
        <p:txBody>
          <a:bodyPr wrap="square">
            <a:spAutoFit/>
          </a:bodyPr>
          <a:lstStyle/>
          <a:p>
            <a:r>
              <a:rPr lang="en-US" sz="2000" dirty="0">
                <a:solidFill>
                  <a:schemeClr val="tx1">
                    <a:lumMod val="75000"/>
                  </a:schemeClr>
                </a:solidFill>
              </a:rPr>
              <a:t>Customer orders</a:t>
            </a:r>
            <a:endParaRPr lang="en-US" sz="2000" b="0" i="0" dirty="0">
              <a:solidFill>
                <a:schemeClr val="tx1">
                  <a:lumMod val="75000"/>
                </a:schemeClr>
              </a:solidFill>
              <a:effectLst/>
            </a:endParaRPr>
          </a:p>
        </p:txBody>
      </p:sp>
      <p:sp>
        <p:nvSpPr>
          <p:cNvPr id="15" name="TextBox 14">
            <a:extLst>
              <a:ext uri="{FF2B5EF4-FFF2-40B4-BE49-F238E27FC236}">
                <a16:creationId xmlns:a16="http://schemas.microsoft.com/office/drawing/2014/main" id="{64EA5A52-ECBE-B573-5B2D-E36E8167EB8E}"/>
              </a:ext>
            </a:extLst>
          </p:cNvPr>
          <p:cNvSpPr txBox="1"/>
          <p:nvPr/>
        </p:nvSpPr>
        <p:spPr>
          <a:xfrm>
            <a:off x="9257258" y="4486361"/>
            <a:ext cx="2934742" cy="1600438"/>
          </a:xfrm>
          <a:prstGeom prst="rect">
            <a:avLst/>
          </a:prstGeom>
          <a:noFill/>
        </p:spPr>
        <p:txBody>
          <a:bodyPr wrap="square">
            <a:spAutoFit/>
          </a:bodyPr>
          <a:lstStyle/>
          <a:p>
            <a:r>
              <a:rPr lang="en-US" sz="2000" dirty="0">
                <a:solidFill>
                  <a:schemeClr val="tx1">
                    <a:lumMod val="75000"/>
                  </a:schemeClr>
                </a:solidFill>
              </a:rPr>
              <a:t>Jan 2017 &amp; Oct 2017 </a:t>
            </a:r>
          </a:p>
          <a:p>
            <a:r>
              <a:rPr lang="en-US" dirty="0">
                <a:solidFill>
                  <a:schemeClr val="tx1">
                    <a:lumMod val="75000"/>
                  </a:schemeClr>
                </a:solidFill>
              </a:rPr>
              <a:t>More approvals than orders</a:t>
            </a:r>
          </a:p>
          <a:p>
            <a:endParaRPr lang="en-US" sz="2000" dirty="0">
              <a:solidFill>
                <a:schemeClr val="tx1">
                  <a:lumMod val="75000"/>
                </a:schemeClr>
              </a:solidFill>
            </a:endParaRPr>
          </a:p>
          <a:p>
            <a:r>
              <a:rPr lang="en-US" sz="2000" dirty="0">
                <a:solidFill>
                  <a:schemeClr val="tx1">
                    <a:lumMod val="75000"/>
                  </a:schemeClr>
                </a:solidFill>
              </a:rPr>
              <a:t>Nov 2017: </a:t>
            </a:r>
          </a:p>
          <a:p>
            <a:r>
              <a:rPr lang="en-US" sz="2000" dirty="0">
                <a:solidFill>
                  <a:schemeClr val="tx1">
                    <a:lumMod val="75000"/>
                  </a:schemeClr>
                </a:solidFill>
              </a:rPr>
              <a:t>Order approval dip</a:t>
            </a:r>
            <a:endParaRPr lang="en-US" sz="2000" b="0" i="0" dirty="0">
              <a:solidFill>
                <a:schemeClr val="tx1">
                  <a:lumMod val="75000"/>
                </a:schemeClr>
              </a:solidFill>
              <a:effectLst/>
            </a:endParaRPr>
          </a:p>
        </p:txBody>
      </p:sp>
      <p:sp>
        <p:nvSpPr>
          <p:cNvPr id="16" name="TextBox 15">
            <a:extLst>
              <a:ext uri="{FF2B5EF4-FFF2-40B4-BE49-F238E27FC236}">
                <a16:creationId xmlns:a16="http://schemas.microsoft.com/office/drawing/2014/main" id="{6160C748-102E-C3FA-D61C-1850CABFD101}"/>
              </a:ext>
            </a:extLst>
          </p:cNvPr>
          <p:cNvSpPr txBox="1"/>
          <p:nvPr/>
        </p:nvSpPr>
        <p:spPr>
          <a:xfrm>
            <a:off x="427081" y="6128397"/>
            <a:ext cx="2400300" cy="400110"/>
          </a:xfrm>
          <a:prstGeom prst="rect">
            <a:avLst/>
          </a:prstGeom>
          <a:noFill/>
        </p:spPr>
        <p:txBody>
          <a:bodyPr wrap="square">
            <a:spAutoFit/>
          </a:bodyPr>
          <a:lstStyle/>
          <a:p>
            <a:r>
              <a:rPr lang="en-US" sz="2000" dirty="0">
                <a:solidFill>
                  <a:schemeClr val="tx1">
                    <a:lumMod val="75000"/>
                  </a:schemeClr>
                </a:solidFill>
              </a:rPr>
              <a:t>Order Approvals</a:t>
            </a:r>
            <a:endParaRPr lang="en-US" sz="2000" b="0" i="0" dirty="0">
              <a:solidFill>
                <a:schemeClr val="tx1">
                  <a:lumMod val="75000"/>
                </a:schemeClr>
              </a:solidFill>
              <a:effectLst/>
            </a:endParaRPr>
          </a:p>
        </p:txBody>
      </p:sp>
    </p:spTree>
    <p:extLst>
      <p:ext uri="{BB962C8B-B14F-4D97-AF65-F5344CB8AC3E}">
        <p14:creationId xmlns:p14="http://schemas.microsoft.com/office/powerpoint/2010/main" val="151610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946F8-EE2A-37C3-5BA9-21F8B5576BE0}"/>
              </a:ext>
            </a:extLst>
          </p:cNvPr>
          <p:cNvSpPr>
            <a:spLocks noGrp="1"/>
          </p:cNvSpPr>
          <p:nvPr>
            <p:ph type="title"/>
          </p:nvPr>
        </p:nvSpPr>
        <p:spPr>
          <a:xfrm>
            <a:off x="215630" y="136072"/>
            <a:ext cx="9671320" cy="949977"/>
          </a:xfrm>
        </p:spPr>
        <p:txBody>
          <a:bodyPr>
            <a:normAutofit fontScale="90000"/>
          </a:bodyPr>
          <a:lstStyle/>
          <a:p>
            <a:pPr algn="l"/>
            <a:r>
              <a:rPr lang="en-US" dirty="0"/>
              <a:t>Orders - Estimated Delivery vs Actual Delivery</a:t>
            </a:r>
          </a:p>
        </p:txBody>
      </p:sp>
      <p:pic>
        <p:nvPicPr>
          <p:cNvPr id="9" name="Picture 8" descr="Graphical user interface&#10;&#10;Description automatically generated">
            <a:extLst>
              <a:ext uri="{FF2B5EF4-FFF2-40B4-BE49-F238E27FC236}">
                <a16:creationId xmlns:a16="http://schemas.microsoft.com/office/drawing/2014/main" id="{D73549F2-CCAA-75C2-0840-3EB5C44160CE}"/>
              </a:ext>
            </a:extLst>
          </p:cNvPr>
          <p:cNvPicPr>
            <a:picLocks noChangeAspect="1"/>
          </p:cNvPicPr>
          <p:nvPr/>
        </p:nvPicPr>
        <p:blipFill rotWithShape="1">
          <a:blip r:embed="rId2">
            <a:extLst>
              <a:ext uri="{28A0092B-C50C-407E-A947-70E740481C1C}">
                <a14:useLocalDpi xmlns:a14="http://schemas.microsoft.com/office/drawing/2010/main" val="0"/>
              </a:ext>
            </a:extLst>
          </a:blip>
          <a:srcRect l="22345" t="42361" r="8749" b="19167"/>
          <a:stretch/>
        </p:blipFill>
        <p:spPr>
          <a:xfrm>
            <a:off x="400050" y="1143099"/>
            <a:ext cx="8401050" cy="2638426"/>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E75C6EEF-6885-9F56-37C3-D70F762906F7}"/>
              </a:ext>
            </a:extLst>
          </p:cNvPr>
          <p:cNvPicPr>
            <a:picLocks noChangeAspect="1"/>
          </p:cNvPicPr>
          <p:nvPr/>
        </p:nvPicPr>
        <p:blipFill rotWithShape="1">
          <a:blip r:embed="rId3">
            <a:extLst>
              <a:ext uri="{28A0092B-C50C-407E-A947-70E740481C1C}">
                <a14:useLocalDpi xmlns:a14="http://schemas.microsoft.com/office/drawing/2010/main" val="0"/>
              </a:ext>
            </a:extLst>
          </a:blip>
          <a:srcRect l="22266" t="37917" r="8828" b="23611"/>
          <a:stretch/>
        </p:blipFill>
        <p:spPr>
          <a:xfrm>
            <a:off x="400050" y="3838575"/>
            <a:ext cx="8401050" cy="2638426"/>
          </a:xfrm>
          <a:prstGeom prst="rect">
            <a:avLst/>
          </a:prstGeom>
        </p:spPr>
      </p:pic>
      <p:sp>
        <p:nvSpPr>
          <p:cNvPr id="12" name="TextBox 11">
            <a:extLst>
              <a:ext uri="{FF2B5EF4-FFF2-40B4-BE49-F238E27FC236}">
                <a16:creationId xmlns:a16="http://schemas.microsoft.com/office/drawing/2014/main" id="{5142D57A-AF65-1AB7-C0B0-53B432921B3F}"/>
              </a:ext>
            </a:extLst>
          </p:cNvPr>
          <p:cNvSpPr txBox="1"/>
          <p:nvPr/>
        </p:nvSpPr>
        <p:spPr>
          <a:xfrm>
            <a:off x="8892544" y="4748213"/>
            <a:ext cx="3223255" cy="1815882"/>
          </a:xfrm>
          <a:prstGeom prst="rect">
            <a:avLst/>
          </a:prstGeom>
          <a:noFill/>
        </p:spPr>
        <p:txBody>
          <a:bodyPr wrap="square">
            <a:spAutoFit/>
          </a:bodyPr>
          <a:lstStyle/>
          <a:p>
            <a:r>
              <a:rPr lang="en-US" sz="2800" dirty="0">
                <a:solidFill>
                  <a:schemeClr val="tx1">
                    <a:lumMod val="75000"/>
                  </a:schemeClr>
                </a:solidFill>
              </a:rPr>
              <a:t>Next step:</a:t>
            </a:r>
          </a:p>
          <a:p>
            <a:r>
              <a:rPr lang="en-US" sz="2800" dirty="0">
                <a:solidFill>
                  <a:schemeClr val="tx1">
                    <a:lumMod val="75000"/>
                  </a:schemeClr>
                </a:solidFill>
              </a:rPr>
              <a:t>Requires  a deeper analysis for specific time frame</a:t>
            </a:r>
            <a:endParaRPr lang="en-US" sz="2800" b="0" i="0" dirty="0">
              <a:solidFill>
                <a:schemeClr val="tx1">
                  <a:lumMod val="75000"/>
                </a:schemeClr>
              </a:solidFill>
              <a:effectLst/>
            </a:endParaRPr>
          </a:p>
        </p:txBody>
      </p:sp>
    </p:spTree>
    <p:extLst>
      <p:ext uri="{BB962C8B-B14F-4D97-AF65-F5344CB8AC3E}">
        <p14:creationId xmlns:p14="http://schemas.microsoft.com/office/powerpoint/2010/main" val="328533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51B7-AC6F-A603-52EF-34617C95165F}"/>
              </a:ext>
            </a:extLst>
          </p:cNvPr>
          <p:cNvSpPr>
            <a:spLocks noGrp="1"/>
          </p:cNvSpPr>
          <p:nvPr>
            <p:ph type="title"/>
          </p:nvPr>
        </p:nvSpPr>
        <p:spPr>
          <a:xfrm>
            <a:off x="208945" y="396518"/>
            <a:ext cx="10353762" cy="970450"/>
          </a:xfrm>
        </p:spPr>
        <p:txBody>
          <a:bodyPr>
            <a:normAutofit/>
          </a:bodyPr>
          <a:lstStyle/>
          <a:p>
            <a:pPr algn="l"/>
            <a:r>
              <a:rPr lang="en-US" dirty="0"/>
              <a:t>Product Purchase Frequency – Top Categories</a:t>
            </a:r>
          </a:p>
        </p:txBody>
      </p:sp>
      <p:sp>
        <p:nvSpPr>
          <p:cNvPr id="8" name="TextBox 7">
            <a:extLst>
              <a:ext uri="{FF2B5EF4-FFF2-40B4-BE49-F238E27FC236}">
                <a16:creationId xmlns:a16="http://schemas.microsoft.com/office/drawing/2014/main" id="{299DE6D2-7E6A-3EDB-0710-CD2BC61C0CD5}"/>
              </a:ext>
            </a:extLst>
          </p:cNvPr>
          <p:cNvSpPr txBox="1"/>
          <p:nvPr/>
        </p:nvSpPr>
        <p:spPr>
          <a:xfrm>
            <a:off x="9457807" y="4241928"/>
            <a:ext cx="2647950" cy="1815882"/>
          </a:xfrm>
          <a:prstGeom prst="rect">
            <a:avLst/>
          </a:prstGeom>
          <a:noFill/>
        </p:spPr>
        <p:txBody>
          <a:bodyPr wrap="square">
            <a:spAutoFit/>
          </a:bodyPr>
          <a:lstStyle/>
          <a:p>
            <a:r>
              <a:rPr lang="en-US" sz="2800" dirty="0">
                <a:solidFill>
                  <a:schemeClr val="tx1">
                    <a:lumMod val="75000"/>
                  </a:schemeClr>
                </a:solidFill>
              </a:rPr>
              <a:t>S</a:t>
            </a:r>
            <a:r>
              <a:rPr lang="en-US" sz="2800" b="0" i="0" dirty="0">
                <a:solidFill>
                  <a:schemeClr val="tx1">
                    <a:lumMod val="75000"/>
                  </a:schemeClr>
                </a:solidFill>
                <a:effectLst/>
              </a:rPr>
              <a:t>erves a very wide market segment</a:t>
            </a:r>
            <a:r>
              <a:rPr lang="en-US" sz="2800" dirty="0">
                <a:solidFill>
                  <a:schemeClr val="tx1">
                    <a:lumMod val="75000"/>
                  </a:schemeClr>
                </a:solidFill>
              </a:rPr>
              <a:t> with diverse products</a:t>
            </a:r>
            <a:endParaRPr lang="en-US" sz="2800" b="0" i="0" dirty="0">
              <a:solidFill>
                <a:schemeClr val="tx1">
                  <a:lumMod val="75000"/>
                </a:schemeClr>
              </a:solidFill>
              <a:effectLst/>
            </a:endParaRPr>
          </a:p>
        </p:txBody>
      </p:sp>
      <p:pic>
        <p:nvPicPr>
          <p:cNvPr id="10" name="Picture 9" descr="Graphical user interface, application, table&#10;&#10;Description automatically generated">
            <a:extLst>
              <a:ext uri="{FF2B5EF4-FFF2-40B4-BE49-F238E27FC236}">
                <a16:creationId xmlns:a16="http://schemas.microsoft.com/office/drawing/2014/main" id="{17354522-8CBD-31D7-C48D-5D1E022C300E}"/>
              </a:ext>
            </a:extLst>
          </p:cNvPr>
          <p:cNvPicPr>
            <a:picLocks noChangeAspect="1"/>
          </p:cNvPicPr>
          <p:nvPr/>
        </p:nvPicPr>
        <p:blipFill rotWithShape="1">
          <a:blip r:embed="rId2">
            <a:extLst>
              <a:ext uri="{28A0092B-C50C-407E-A947-70E740481C1C}">
                <a14:useLocalDpi xmlns:a14="http://schemas.microsoft.com/office/drawing/2010/main" val="0"/>
              </a:ext>
            </a:extLst>
          </a:blip>
          <a:srcRect l="22500" t="24603" r="7054" b="21111"/>
          <a:stretch/>
        </p:blipFill>
        <p:spPr>
          <a:xfrm>
            <a:off x="304800" y="2114550"/>
            <a:ext cx="8909027" cy="3861707"/>
          </a:xfrm>
          <a:prstGeom prst="rect">
            <a:avLst/>
          </a:prstGeom>
        </p:spPr>
      </p:pic>
    </p:spTree>
    <p:extLst>
      <p:ext uri="{BB962C8B-B14F-4D97-AF65-F5344CB8AC3E}">
        <p14:creationId xmlns:p14="http://schemas.microsoft.com/office/powerpoint/2010/main" val="2656403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E8B826"/>
      </a:accent1>
      <a:accent2>
        <a:srgbClr val="E2CA72"/>
      </a:accent2>
      <a:accent3>
        <a:srgbClr val="BD723B"/>
      </a:accent3>
      <a:accent4>
        <a:srgbClr val="AE9376"/>
      </a:accent4>
      <a:accent5>
        <a:srgbClr val="A77F41"/>
      </a:accent5>
      <a:accent6>
        <a:srgbClr val="A1AE79"/>
      </a:accent6>
      <a:hlink>
        <a:srgbClr val="F1D06A"/>
      </a:hlink>
      <a:folHlink>
        <a:srgbClr val="EDDCA8"/>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D5CBAF11-69B7-47EA-BC01-41F77058C2A9}"/>
    </a:ext>
  </a:extLst>
</a:theme>
</file>

<file path=docProps/app.xml><?xml version="1.0" encoding="utf-8"?>
<Properties xmlns="http://schemas.openxmlformats.org/officeDocument/2006/extended-properties" xmlns:vt="http://schemas.openxmlformats.org/officeDocument/2006/docPropsVTypes">
  <Template>Slate</Template>
  <TotalTime>1718</TotalTime>
  <Words>407</Words>
  <Application>Microsoft Office PowerPoint</Application>
  <PresentationFormat>Widescreen</PresentationFormat>
  <Paragraphs>101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-apple-system</vt:lpstr>
      <vt:lpstr>Calisto MT</vt:lpstr>
      <vt:lpstr>charter</vt:lpstr>
      <vt:lpstr>Wingdings 2</vt:lpstr>
      <vt:lpstr>Slate</vt:lpstr>
      <vt:lpstr>PowerPoint Presentation</vt:lpstr>
      <vt:lpstr>Introduction</vt:lpstr>
      <vt:lpstr>An online site aggregation platform   Connects merchants and their products to marketplace  Founded in February 2015 by Tiago Dalvi  Over 200,000 users in 180 countries  Over 45,000 shopkeepers and retailers as clients  Dataset information - 100k orders from 2016 to 2018</vt:lpstr>
      <vt:lpstr>   Attracting more shopkeepers by enhancing the service and attracting more end-customers through a broader product spectrum and higher satisfaction   </vt:lpstr>
      <vt:lpstr>Operations</vt:lpstr>
      <vt:lpstr> Orders – Quantity 2016 -10 to 2018 - 09</vt:lpstr>
      <vt:lpstr>Order Processing</vt:lpstr>
      <vt:lpstr>Orders - Estimated Delivery vs Actual Delivery</vt:lpstr>
      <vt:lpstr>Product Purchase Frequency – Top Categories</vt:lpstr>
      <vt:lpstr>Price Distribution</vt:lpstr>
      <vt:lpstr>Payments</vt:lpstr>
      <vt:lpstr>Reviews</vt:lpstr>
      <vt:lpstr>Geo Locations</vt:lpstr>
      <vt:lpstr>Frequency of Purchase by Customers</vt:lpstr>
      <vt:lpstr>Geo Map &amp; Heat Map</vt:lpstr>
      <vt:lpstr>Diverse market segment  Loss Leader Strategy  Wide Customer Base  Positive Customer Reviews  Sao Paulo </vt:lpstr>
      <vt:lpstr>What’s next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Olist</dc:title>
  <dc:creator>Gayathri Mulagund</dc:creator>
  <cp:lastModifiedBy>Gayathri Mulagund</cp:lastModifiedBy>
  <cp:revision>14</cp:revision>
  <dcterms:created xsi:type="dcterms:W3CDTF">2022-06-16T11:04:30Z</dcterms:created>
  <dcterms:modified xsi:type="dcterms:W3CDTF">2022-06-17T16:27:09Z</dcterms:modified>
</cp:coreProperties>
</file>